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0" r:id="rId5"/>
  </p:sldMasterIdLst>
  <p:notesMasterIdLst>
    <p:notesMasterId r:id="rId82"/>
  </p:notesMasterIdLst>
  <p:sldIdLst>
    <p:sldId id="348" r:id="rId6"/>
    <p:sldId id="364" r:id="rId7"/>
    <p:sldId id="349" r:id="rId8"/>
    <p:sldId id="355" r:id="rId9"/>
    <p:sldId id="322" r:id="rId10"/>
    <p:sldId id="345" r:id="rId11"/>
    <p:sldId id="335" r:id="rId12"/>
    <p:sldId id="336" r:id="rId13"/>
    <p:sldId id="337" r:id="rId14"/>
    <p:sldId id="323" r:id="rId15"/>
    <p:sldId id="319" r:id="rId16"/>
    <p:sldId id="321" r:id="rId17"/>
    <p:sldId id="318" r:id="rId18"/>
    <p:sldId id="325" r:id="rId19"/>
    <p:sldId id="346" r:id="rId20"/>
    <p:sldId id="326" r:id="rId21"/>
    <p:sldId id="327" r:id="rId22"/>
    <p:sldId id="328" r:id="rId23"/>
    <p:sldId id="329" r:id="rId24"/>
    <p:sldId id="292" r:id="rId25"/>
    <p:sldId id="299" r:id="rId26"/>
    <p:sldId id="298" r:id="rId27"/>
    <p:sldId id="281" r:id="rId28"/>
    <p:sldId id="294" r:id="rId29"/>
    <p:sldId id="297" r:id="rId30"/>
    <p:sldId id="300" r:id="rId31"/>
    <p:sldId id="283" r:id="rId32"/>
    <p:sldId id="313" r:id="rId33"/>
    <p:sldId id="351" r:id="rId34"/>
    <p:sldId id="290" r:id="rId35"/>
    <p:sldId id="282" r:id="rId36"/>
    <p:sldId id="257" r:id="rId37"/>
    <p:sldId id="353" r:id="rId38"/>
    <p:sldId id="352" r:id="rId39"/>
    <p:sldId id="289" r:id="rId40"/>
    <p:sldId id="340" r:id="rId41"/>
    <p:sldId id="333" r:id="rId42"/>
    <p:sldId id="295" r:id="rId43"/>
    <p:sldId id="285" r:id="rId44"/>
    <p:sldId id="334" r:id="rId45"/>
    <p:sldId id="311" r:id="rId46"/>
    <p:sldId id="361" r:id="rId47"/>
    <p:sldId id="362" r:id="rId48"/>
    <p:sldId id="363" r:id="rId49"/>
    <p:sldId id="347" r:id="rId50"/>
    <p:sldId id="356" r:id="rId51"/>
    <p:sldId id="312" r:id="rId52"/>
    <p:sldId id="296" r:id="rId53"/>
    <p:sldId id="286" r:id="rId54"/>
    <p:sldId id="310" r:id="rId55"/>
    <p:sldId id="308" r:id="rId56"/>
    <p:sldId id="302" r:id="rId57"/>
    <p:sldId id="287" r:id="rId58"/>
    <p:sldId id="274" r:id="rId59"/>
    <p:sldId id="342" r:id="rId60"/>
    <p:sldId id="280" r:id="rId61"/>
    <p:sldId id="279" r:id="rId62"/>
    <p:sldId id="341" r:id="rId63"/>
    <p:sldId id="264" r:id="rId64"/>
    <p:sldId id="293" r:id="rId65"/>
    <p:sldId id="272" r:id="rId66"/>
    <p:sldId id="273" r:id="rId67"/>
    <p:sldId id="277" r:id="rId68"/>
    <p:sldId id="271" r:id="rId69"/>
    <p:sldId id="278" r:id="rId70"/>
    <p:sldId id="256" r:id="rId71"/>
    <p:sldId id="265" r:id="rId72"/>
    <p:sldId id="262" r:id="rId73"/>
    <p:sldId id="258" r:id="rId74"/>
    <p:sldId id="261" r:id="rId75"/>
    <p:sldId id="269" r:id="rId76"/>
    <p:sldId id="276" r:id="rId77"/>
    <p:sldId id="339" r:id="rId78"/>
    <p:sldId id="338" r:id="rId79"/>
    <p:sldId id="330" r:id="rId80"/>
    <p:sldId id="331" r:id="rId81"/>
  </p:sldIdLst>
  <p:sldSz cx="9144000" cy="6858000" type="screen4x3"/>
  <p:notesSz cx="7010400" cy="9296400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572">
          <p15:clr>
            <a:srgbClr val="A4A3A4"/>
          </p15:clr>
        </p15:guide>
        <p15:guide id="2" pos="216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1922" autoAdjust="0"/>
    <p:restoredTop sz="92628" autoAdjust="0"/>
  </p:normalViewPr>
  <p:slideViewPr>
    <p:cSldViewPr snapToObjects="1">
      <p:cViewPr varScale="1">
        <p:scale>
          <a:sx n="126" d="100"/>
          <a:sy n="126" d="100"/>
        </p:scale>
        <p:origin x="1164" y="114"/>
      </p:cViewPr>
      <p:guideLst>
        <p:guide orient="horz" pos="572"/>
        <p:guide pos="21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7" d="100"/>
        <a:sy n="107" d="100"/>
      </p:scale>
      <p:origin x="0" y="0"/>
    </p:cViewPr>
  </p:sorterViewPr>
  <p:notesViewPr>
    <p:cSldViewPr snapToGrid="0" snapToObjects="1">
      <p:cViewPr varScale="1">
        <p:scale>
          <a:sx n="73" d="100"/>
          <a:sy n="73" d="100"/>
        </p:scale>
        <p:origin x="-3448" y="-112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9DEAF5-4561-EA43-B94C-CAA672079146}" type="datetimeFigureOut">
              <a:rPr lang="es-ES" smtClean="0"/>
              <a:t>22/05/2017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D6AFE-469D-4547-B95B-B705351E9B76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9929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4754" name="Marcador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D3929A-6D7D-144B-A91B-E3D1441E4FDE}" type="slidenum">
              <a:rPr lang="es-ES_tradnl"/>
              <a:pPr>
                <a:defRPr/>
              </a:pPr>
              <a:t>1</a:t>
            </a:fld>
            <a:endParaRPr lang="es-ES_tradnl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D6AFE-469D-4547-B95B-B705351E9B76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83201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CC51-55AF-5F45-87AA-14A913973145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693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1181100" y="696913"/>
            <a:ext cx="4648200" cy="348615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sz="2400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47CCBB-83D3-4CFE-97AD-6612E64353E5}" type="slidenum">
              <a:rPr lang="es-ES" smtClean="0"/>
              <a:pPr/>
              <a:t>34</a:t>
            </a:fld>
            <a:endParaRPr lang="es-E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CC51-55AF-5F45-87AA-14A913973145}" type="slidenum">
              <a:rPr lang="es-ES" smtClean="0"/>
              <a:t>39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693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7ACC51-55AF-5F45-87AA-14A913973145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46931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4D396-5098-4126-98EC-2CC139446692}" type="slidenum">
              <a:rPr lang="es-ES" smtClean="0"/>
              <a:pPr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9025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C4D396-5098-4126-98EC-2CC139446692}" type="slidenum">
              <a:rPr lang="es-ES" smtClean="0"/>
              <a:pPr/>
              <a:t>76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59025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4754" name="Marcador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D3929A-6D7D-144B-A91B-E3D1441E4FDE}" type="slidenum">
              <a:rPr lang="es-ES_tradnl"/>
              <a:pPr>
                <a:defRPr/>
              </a:pPr>
              <a:t>3</a:t>
            </a:fld>
            <a:endParaRPr lang="es-ES_tradnl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4754" name="Marcador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D3929A-6D7D-144B-A91B-E3D1441E4FDE}" type="slidenum">
              <a:rPr lang="es-ES_tradnl"/>
              <a:pPr>
                <a:defRPr/>
              </a:pPr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65117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4754" name="Marcador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D3929A-6D7D-144B-A91B-E3D1441E4FDE}" type="slidenum">
              <a:rPr lang="es-ES_tradnl"/>
              <a:pPr>
                <a:defRPr/>
              </a:pPr>
              <a:t>5</a:t>
            </a:fld>
            <a:endParaRPr lang="es-ES_tradnl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4754" name="Marcador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D3929A-6D7D-144B-A91B-E3D1441E4FDE}" type="slidenum">
              <a:rPr lang="es-ES_tradnl"/>
              <a:pPr>
                <a:defRPr/>
              </a:pPr>
              <a:t>6</a:t>
            </a:fld>
            <a:endParaRPr lang="es-ES_tradnl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4754" name="Marcador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D3929A-6D7D-144B-A91B-E3D1441E4FDE}" type="slidenum">
              <a:rPr lang="es-ES_tradnl"/>
              <a:pPr>
                <a:defRPr/>
              </a:pPr>
              <a:t>7</a:t>
            </a:fld>
            <a:endParaRPr lang="es-ES_tradnl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4754" name="Marcador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D3929A-6D7D-144B-A91B-E3D1441E4FDE}" type="slidenum">
              <a:rPr lang="es-ES_tradnl"/>
              <a:pPr>
                <a:defRPr/>
              </a:pPr>
              <a:t>8</a:t>
            </a:fld>
            <a:endParaRPr lang="es-ES_tradnl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4754" name="Marcador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D3929A-6D7D-144B-A91B-E3D1441E4FDE}" type="slidenum">
              <a:rPr lang="es-ES_tradnl"/>
              <a:pPr>
                <a:defRPr/>
              </a:pPr>
              <a:t>9</a:t>
            </a:fld>
            <a:endParaRPr lang="es-ES_tradnl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Marcador de imagen de diapositiva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74754" name="Marcador de nota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>
              <a:latin typeface="Times New Roman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D3929A-6D7D-144B-A91B-E3D1441E4FDE}" type="slidenum">
              <a:rPr lang="es-ES_tradnl"/>
              <a:pPr>
                <a:defRPr/>
              </a:pPr>
              <a:t>10</a:t>
            </a:fld>
            <a:endParaRPr lang="es-ES_tradnl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1B224E-55CF-6D4D-ABAE-259DB3865377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2516A8-4C75-6345-9ABD-8C380B1B258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9227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191149-D46F-A74E-A972-9522E54E4DC5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6E6468-3BBA-6C4D-B48F-CDDDAD457A99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29136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C77A82-853A-EB49-8C80-3EF4965657FF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3F27B7-1BC4-294B-8339-A7C8DD687E77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524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_tradnl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7CD-6337-994E-BA1B-E68E97313600}" type="datetimeFigureOut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B318-7E1D-B14C-B142-E44F8E59891E}" type="slidenum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7CD-6337-994E-BA1B-E68E97313600}" type="datetimeFigureOut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B318-7E1D-B14C-B142-E44F8E59891E}" type="slidenum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7CD-6337-994E-BA1B-E68E97313600}" type="datetimeFigureOut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B318-7E1D-B14C-B142-E44F8E59891E}" type="slidenum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7CD-6337-994E-BA1B-E68E97313600}" type="datetimeFigureOut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B318-7E1D-B14C-B142-E44F8E59891E}" type="slidenum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7CD-6337-994E-BA1B-E68E97313600}" type="datetimeFigureOut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B318-7E1D-B14C-B142-E44F8E59891E}" type="slidenum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7CD-6337-994E-BA1B-E68E97313600}" type="datetimeFigureOut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B318-7E1D-B14C-B142-E44F8E59891E}" type="slidenum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7CD-6337-994E-BA1B-E68E97313600}" type="datetimeFigureOut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B318-7E1D-B14C-B142-E44F8E59891E}" type="slidenum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7CD-6337-994E-BA1B-E68E97313600}" type="datetimeFigureOut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B318-7E1D-B14C-B142-E44F8E59891E}" type="slidenum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4F533-6EFB-1749-B1E7-E3D8AE8F1406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F7867C-45A7-4F4C-8921-F8CB99D8707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9072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s-ES_tradnl"/>
              <a:t>Clic para editar título</a:t>
            </a:r>
          </a:p>
        </p:txBody>
      </p:sp>
      <p:sp>
        <p:nvSpPr>
          <p:cNvPr id="3" name="Marcador de imagen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ES_tradnl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_tradnl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7CD-6337-994E-BA1B-E68E97313600}" type="datetimeFigureOut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B318-7E1D-B14C-B142-E44F8E59891E}" type="slidenum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7CD-6337-994E-BA1B-E68E97313600}" type="datetimeFigureOut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B318-7E1D-B14C-B142-E44F8E59891E}" type="slidenum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DB57CD-6337-994E-BA1B-E68E97313600}" type="datetimeFigureOut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46B318-7E1D-B14C-B142-E44F8E59891E}" type="slidenum">
              <a:rPr lang="es-ES_tradnl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3A44E3-2198-854D-B460-618AE9D1211B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F6101-757C-4240-9CC6-F906B9F5E0EE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8633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17FADD-879E-854B-8073-4DBDB7AC5DEB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278AD5-07F9-F040-8E0F-969B1CAF2ED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4189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DD79A6-3EDC-624A-B17A-5C526211A58D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A81814-8C4B-134F-8171-32258A68354A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290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3E6A4C-55D1-0040-9EC4-A37C2C1E3520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0DBCC-68BD-A84A-8688-72862BFA9046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54376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836BDF-4865-E44B-BA83-4CC335FAC190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05DCF7-B025-6344-BCF0-35408A2EB5FB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8373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E7FA56-E032-8840-AFE6-265A504F7451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D1228F-FC08-3342-A967-CA99C8BE2288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184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ES" noProof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A4BC30-B1B7-5A44-ACE1-24C8E2A0A402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9235F-7223-A442-8631-EA56686A09F5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51409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título del patrón</a:t>
            </a:r>
          </a:p>
        </p:txBody>
      </p:sp>
      <p:sp>
        <p:nvSpPr>
          <p:cNvPr id="102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FCCAE3B9-30E8-1945-88D3-8F337CCDD2E1}" type="datetimeFigureOut">
              <a:rPr lang="es-ES"/>
              <a:pPr>
                <a:defRPr/>
              </a:pPr>
              <a:t>22/05/2017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EF5ECF7A-4878-5C4C-B21E-93B53991BE1D}" type="slidenum">
              <a:rPr lang="es-ES"/>
              <a:pPr>
                <a:defRPr/>
              </a:pPr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Clic para editar título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Haga clic para modificar el estilo de texto del patrón</a:t>
            </a:r>
          </a:p>
          <a:p>
            <a:pPr lvl="1"/>
            <a:r>
              <a:rPr lang="es-ES_tradnl"/>
              <a:t>Segundo nivel</a:t>
            </a:r>
          </a:p>
          <a:p>
            <a:pPr lvl="2"/>
            <a:r>
              <a:rPr lang="es-ES_tradnl"/>
              <a:t>Tercer nivel</a:t>
            </a:r>
          </a:p>
          <a:p>
            <a:pPr lvl="3"/>
            <a:r>
              <a:rPr lang="es-ES_tradnl"/>
              <a:t>Cuarto nivel</a:t>
            </a:r>
          </a:p>
          <a:p>
            <a:pPr lvl="4"/>
            <a:r>
              <a:rPr lang="es-ES_tradnl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64DB57CD-6337-994E-BA1B-E68E97313600}" type="datetimeFigureOut">
              <a:rPr lang="es-ES_tradnl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22/05/2017</a:t>
            </a:fld>
            <a:endParaRPr lang="es-ES_tradnl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s-ES_tradnl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D146B318-7E1D-B14C-B142-E44F8E59891E}" type="slidenum">
              <a:rPr lang="es-ES_tradnl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"/>
                <a:cs typeface=""/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es-ES_tradnl">
              <a:solidFill>
                <a:prstClr val="black">
                  <a:tint val="75000"/>
                </a:prstClr>
              </a:solidFill>
              <a:latin typeface="Calibri" panose="020F0502020204030204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471166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_trad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Hardware_virtualization" TargetMode="External"/><Relationship Id="rId2" Type="http://schemas.openxmlformats.org/officeDocument/2006/relationships/hyperlink" Target="http://en.wikipedia.org/wiki/Application_software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n.wikipedia.org/wiki/Multitenancy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red.com/2012/03/amazon-ec2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emf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emf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infinetics.com/White%20Papers/Data%20Center%20Switch%20Fabric%20Competitive%20Analysis%20DCFCA-5111.pdf" TargetMode="External"/><Relationship Id="rId2" Type="http://schemas.openxmlformats.org/officeDocument/2006/relationships/hyperlink" Target="http://infinetics.com/White%20Papers/Data%20Center%20Switch%20Fabric%20Primer%20DCSFP-5111.pdf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link.com/es/es/business-solutions/switching/chassis-switches/dgs-6600-series-chassis-based-switche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F4ADDE60-702B-F542-9A44-4453E8AF5AFC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1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dirty="0">
                <a:latin typeface="Arial Black" charset="0"/>
              </a:rPr>
              <a:t>lista </a:t>
            </a:r>
            <a:r>
              <a:rPr lang="es-ES_tradnl" dirty="0" err="1">
                <a:latin typeface="Arial Black" charset="0"/>
              </a:rPr>
              <a:t>topologias</a:t>
            </a:r>
            <a:endParaRPr lang="es-ES_tradnl" dirty="0">
              <a:latin typeface="Arial Black" charset="0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/>
              <a:t>Dos fijas Portland y VL2. </a:t>
            </a:r>
          </a:p>
          <a:p>
            <a:r>
              <a:rPr lang="es-ES" sz="1200" dirty="0"/>
              <a:t>La tercera puede ser </a:t>
            </a:r>
            <a:r>
              <a:rPr lang="es-ES" sz="1200" dirty="0" err="1"/>
              <a:t>Spine-leaf</a:t>
            </a:r>
            <a:r>
              <a:rPr lang="es-ES" sz="1200" dirty="0"/>
              <a:t> (muy básica)..</a:t>
            </a:r>
          </a:p>
          <a:p>
            <a:endParaRPr lang="es-ES" sz="1200" dirty="0"/>
          </a:p>
          <a:p>
            <a:r>
              <a:rPr lang="es-ES" sz="1200" dirty="0"/>
              <a:t>Las siguientes son variantes de Portland:  </a:t>
            </a:r>
          </a:p>
          <a:p>
            <a:r>
              <a:rPr lang="es-ES" sz="1200" dirty="0" err="1"/>
              <a:t>Interlinked</a:t>
            </a:r>
            <a:r>
              <a:rPr lang="es-ES" sz="1200" dirty="0"/>
              <a:t> </a:t>
            </a:r>
            <a:r>
              <a:rPr lang="es-ES" sz="1200" dirty="0" err="1"/>
              <a:t>tree</a:t>
            </a:r>
            <a:r>
              <a:rPr lang="es-ES" sz="1200" dirty="0"/>
              <a:t>, F2tree</a:t>
            </a:r>
          </a:p>
          <a:p>
            <a:r>
              <a:rPr lang="es-ES" sz="1200" dirty="0" err="1"/>
              <a:t>Tambien</a:t>
            </a:r>
            <a:r>
              <a:rPr lang="es-ES" sz="1200" dirty="0"/>
              <a:t> está la </a:t>
            </a:r>
            <a:r>
              <a:rPr lang="es-ES" sz="1200" dirty="0" err="1"/>
              <a:t>Fat</a:t>
            </a:r>
            <a:r>
              <a:rPr lang="es-ES" sz="1200" dirty="0"/>
              <a:t> </a:t>
            </a:r>
            <a:r>
              <a:rPr lang="es-ES" sz="1200" dirty="0" err="1"/>
              <a:t>tree</a:t>
            </a:r>
            <a:r>
              <a:rPr lang="es-ES" sz="1200" dirty="0"/>
              <a:t>.</a:t>
            </a:r>
          </a:p>
          <a:p>
            <a:endParaRPr lang="es-ES" sz="1200" dirty="0"/>
          </a:p>
          <a:p>
            <a:r>
              <a:rPr lang="es-ES" sz="1200" dirty="0"/>
              <a:t>Para aprovechar que los server normalmente tiene al menos dos tarjetas, está la topología GRIN que puede aplicarse a una topología jerárquica (vl2 o Portland)</a:t>
            </a:r>
          </a:p>
          <a:p>
            <a:endParaRPr lang="es-ES" sz="1200" dirty="0"/>
          </a:p>
          <a:p>
            <a:r>
              <a:rPr lang="es-ES" sz="1200" dirty="0"/>
              <a:t>NO jerárquicas, no las considero adecuadas para </a:t>
            </a:r>
            <a:r>
              <a:rPr lang="es-ES" sz="1200" dirty="0" err="1"/>
              <a:t>eToriii</a:t>
            </a:r>
            <a:r>
              <a:rPr lang="es-ES" sz="1200" dirty="0"/>
              <a:t>:</a:t>
            </a:r>
          </a:p>
          <a:p>
            <a:r>
              <a:rPr lang="es-ES" sz="1200" dirty="0"/>
              <a:t> </a:t>
            </a:r>
            <a:r>
              <a:rPr lang="es-ES" sz="1200" dirty="0" err="1"/>
              <a:t>Dpillar</a:t>
            </a:r>
            <a:r>
              <a:rPr lang="es-ES" sz="1200" dirty="0"/>
              <a:t>, </a:t>
            </a:r>
            <a:r>
              <a:rPr lang="es-ES" sz="1200" dirty="0" err="1"/>
              <a:t>DCell</a:t>
            </a:r>
            <a:r>
              <a:rPr lang="es-ES" sz="1200" dirty="0"/>
              <a:t>,  </a:t>
            </a:r>
            <a:r>
              <a:rPr lang="es-ES" sz="1200" dirty="0" err="1"/>
              <a:t>BCube</a:t>
            </a:r>
            <a:r>
              <a:rPr lang="es-ES" sz="1200" dirty="0"/>
              <a:t>, </a:t>
            </a:r>
            <a:r>
              <a:rPr lang="es-ES" sz="1200" dirty="0" err="1"/>
              <a:t>MDCube</a:t>
            </a:r>
            <a:r>
              <a:rPr lang="es-ES" sz="1200" dirty="0"/>
              <a:t>, </a:t>
            </a:r>
            <a:r>
              <a:rPr lang="es-ES" sz="1200" dirty="0" err="1"/>
              <a:t>CamCube</a:t>
            </a:r>
            <a:r>
              <a:rPr lang="es-ES" sz="1200" dirty="0"/>
              <a:t>, </a:t>
            </a:r>
            <a:r>
              <a:rPr lang="es-ES" sz="1200" dirty="0" err="1"/>
              <a:t>Jelly</a:t>
            </a:r>
            <a:r>
              <a:rPr lang="es-ES" sz="1200" dirty="0"/>
              <a:t> - </a:t>
            </a:r>
            <a:r>
              <a:rPr lang="es-ES" sz="1200" dirty="0" err="1"/>
              <a:t>fish</a:t>
            </a:r>
            <a:r>
              <a:rPr lang="es-ES" sz="1200" dirty="0"/>
              <a:t>, </a:t>
            </a:r>
            <a:r>
              <a:rPr lang="es-ES" sz="1200" dirty="0" err="1"/>
              <a:t>Hypercube</a:t>
            </a:r>
            <a:r>
              <a:rPr lang="es-ES" sz="1200" dirty="0"/>
              <a:t>, </a:t>
            </a:r>
            <a:r>
              <a:rPr lang="es-ES" sz="1200" dirty="0" err="1"/>
              <a:t>SprintNet</a:t>
            </a:r>
            <a:r>
              <a:rPr lang="es-ES" sz="1200" dirty="0"/>
              <a:t>,  “Small-</a:t>
            </a:r>
            <a:r>
              <a:rPr lang="es-ES" sz="1200" dirty="0" err="1"/>
              <a:t>World</a:t>
            </a:r>
            <a:r>
              <a:rPr lang="es-ES" sz="1200" dirty="0"/>
              <a:t>”</a:t>
            </a:r>
          </a:p>
          <a:p>
            <a:r>
              <a:rPr lang="es-ES" sz="1200" dirty="0"/>
              <a:t>s</a:t>
            </a:r>
            <a:endParaRPr lang="es-E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652912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F4ADDE60-702B-F542-9A44-4453E8AF5AFC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10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>
                <a:latin typeface="Arial Black" charset="0"/>
              </a:rPr>
              <a:t>Conceptos básicos de Ethernet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sz="1600" dirty="0">
                <a:latin typeface="Tahoma" charset="0"/>
              </a:rPr>
              <a:t>Actualmente los segmentos y </a:t>
            </a:r>
            <a:r>
              <a:rPr lang="es-ES_tradnl" sz="1600" dirty="0" err="1">
                <a:latin typeface="Tahoma" charset="0"/>
              </a:rPr>
              <a:t>hubs</a:t>
            </a:r>
            <a:r>
              <a:rPr lang="es-ES_tradnl" sz="1600" dirty="0">
                <a:latin typeface="Tahoma" charset="0"/>
              </a:rPr>
              <a:t> y puentes no se usan</a:t>
            </a:r>
          </a:p>
          <a:p>
            <a:pPr eaLnBrk="1" hangingPunct="1"/>
            <a:r>
              <a:rPr lang="es-ES_tradnl" dirty="0">
                <a:latin typeface="Tahoma" charset="0"/>
              </a:rPr>
              <a:t>Los interfaces Ethernet son full </a:t>
            </a:r>
            <a:r>
              <a:rPr lang="es-ES_tradnl" dirty="0" err="1">
                <a:latin typeface="Tahoma" charset="0"/>
              </a:rPr>
              <a:t>duplex</a:t>
            </a:r>
            <a:r>
              <a:rPr lang="es-ES_tradnl" dirty="0">
                <a:latin typeface="Tahoma" charset="0"/>
              </a:rPr>
              <a:t>, no hay colisiones</a:t>
            </a:r>
          </a:p>
          <a:p>
            <a:pPr eaLnBrk="1" hangingPunct="1"/>
            <a:r>
              <a:rPr lang="es-ES_tradnl" dirty="0">
                <a:latin typeface="Tahoma" charset="0"/>
              </a:rPr>
              <a:t>Las velocidades </a:t>
            </a:r>
          </a:p>
          <a:p>
            <a:pPr lvl="1" eaLnBrk="1" hangingPunct="1"/>
            <a:r>
              <a:rPr lang="es-ES_tradnl" dirty="0">
                <a:latin typeface="Tahoma" charset="0"/>
              </a:rPr>
              <a:t>En cobre, usado en los servidores</a:t>
            </a:r>
          </a:p>
          <a:p>
            <a:pPr lvl="2" eaLnBrk="1" hangingPunct="1"/>
            <a:r>
              <a:rPr lang="es-ES_tradnl" dirty="0">
                <a:latin typeface="Tahoma" charset="0"/>
              </a:rPr>
              <a:t>hasta 10 </a:t>
            </a:r>
            <a:r>
              <a:rPr lang="es-ES_tradnl" dirty="0" err="1">
                <a:latin typeface="Tahoma" charset="0"/>
              </a:rPr>
              <a:t>Gbps</a:t>
            </a:r>
            <a:r>
              <a:rPr lang="es-ES_tradnl" dirty="0">
                <a:latin typeface="Tahoma" charset="0"/>
              </a:rPr>
              <a:t> STP, UTP </a:t>
            </a:r>
          </a:p>
          <a:p>
            <a:pPr lvl="2" eaLnBrk="1" hangingPunct="1"/>
            <a:r>
              <a:rPr lang="es-ES_tradnl" dirty="0">
                <a:latin typeface="Tahoma" charset="0"/>
              </a:rPr>
              <a:t>hasta 40 </a:t>
            </a:r>
            <a:r>
              <a:rPr lang="es-ES_tradnl" dirty="0" err="1">
                <a:latin typeface="Tahoma" charset="0"/>
              </a:rPr>
              <a:t>Gbps</a:t>
            </a:r>
            <a:r>
              <a:rPr lang="es-ES_tradnl" dirty="0">
                <a:latin typeface="Tahoma" charset="0"/>
              </a:rPr>
              <a:t> 7 m, cable </a:t>
            </a:r>
            <a:r>
              <a:rPr lang="es-ES_tradnl" dirty="0" err="1">
                <a:latin typeface="Tahoma" charset="0"/>
              </a:rPr>
              <a:t>Twinax</a:t>
            </a:r>
            <a:r>
              <a:rPr lang="es-ES_tradnl" dirty="0">
                <a:latin typeface="Tahoma" charset="0"/>
              </a:rPr>
              <a:t> (foto), se trabaja para 100 </a:t>
            </a:r>
            <a:r>
              <a:rPr lang="es-ES_tradnl" dirty="0" err="1">
                <a:latin typeface="Tahoma" charset="0"/>
              </a:rPr>
              <a:t>Gbps</a:t>
            </a:r>
            <a:endParaRPr lang="es-ES_tradnl" dirty="0">
              <a:latin typeface="Tahoma" charset="0"/>
            </a:endParaRPr>
          </a:p>
          <a:p>
            <a:pPr lvl="1" eaLnBrk="1" hangingPunct="1"/>
            <a:r>
              <a:rPr lang="es-ES" altLang="ja-JP" sz="1600" dirty="0">
                <a:latin typeface="Tahoma" charset="0"/>
              </a:rPr>
              <a:t>En </a:t>
            </a:r>
            <a:r>
              <a:rPr lang="es-ES" altLang="ja-JP" sz="1600" dirty="0">
                <a:latin typeface="Tahoma" charset="0"/>
                <a:cs typeface="ＭＳ Ｐゴシック" charset="0"/>
              </a:rPr>
              <a:t>fibra óptica</a:t>
            </a:r>
          </a:p>
          <a:p>
            <a:pPr lvl="2" eaLnBrk="1" hangingPunct="1"/>
            <a:r>
              <a:rPr lang="es-ES" altLang="ja-JP" sz="1500" dirty="0">
                <a:latin typeface="Tahoma" charset="0"/>
              </a:rPr>
              <a:t>10, 40, usados actualmente en DC en conmutadores de agregación y núcleo</a:t>
            </a:r>
          </a:p>
          <a:p>
            <a:pPr lvl="2" eaLnBrk="1" hangingPunct="1"/>
            <a:r>
              <a:rPr lang="es-ES" altLang="ja-JP" sz="1500" dirty="0">
                <a:latin typeface="Tahoma" charset="0"/>
              </a:rPr>
              <a:t>100 </a:t>
            </a:r>
            <a:r>
              <a:rPr lang="es-ES" altLang="ja-JP" sz="1500" dirty="0" err="1">
                <a:latin typeface="Tahoma" charset="0"/>
              </a:rPr>
              <a:t>Gbps</a:t>
            </a:r>
            <a:r>
              <a:rPr lang="es-ES" altLang="ja-JP" sz="1500" dirty="0">
                <a:latin typeface="Tahoma" charset="0"/>
              </a:rPr>
              <a:t>, todavía caro</a:t>
            </a:r>
          </a:p>
          <a:p>
            <a:pPr eaLnBrk="1" hangingPunct="1"/>
            <a:r>
              <a:rPr lang="es-ES" altLang="ja-JP" sz="2000" dirty="0">
                <a:latin typeface="Tahoma" charset="0"/>
              </a:rPr>
              <a:t>Siguiente desarrollo 400 </a:t>
            </a:r>
            <a:r>
              <a:rPr lang="es-ES" altLang="ja-JP" sz="2000" dirty="0" err="1">
                <a:latin typeface="Tahoma" charset="0"/>
              </a:rPr>
              <a:t>Gbps</a:t>
            </a:r>
            <a:r>
              <a:rPr lang="es-ES" altLang="ja-JP" sz="2000" dirty="0">
                <a:latin typeface="Tahoma" charset="0"/>
              </a:rPr>
              <a:t>  </a:t>
            </a:r>
          </a:p>
          <a:p>
            <a:pPr eaLnBrk="1" hangingPunct="1"/>
            <a:endParaRPr lang="es-ES_tradnl" dirty="0">
              <a:latin typeface="Tahoma" charset="0"/>
            </a:endParaRPr>
          </a:p>
        </p:txBody>
      </p:sp>
      <p:pic>
        <p:nvPicPr>
          <p:cNvPr id="73732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0312" y="3861048"/>
            <a:ext cx="1501775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2468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dual-</a:t>
            </a:r>
            <a:r>
              <a:rPr lang="es-ES" b="1" dirty="0" err="1"/>
              <a:t>homed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752" y="2940088"/>
            <a:ext cx="4208720" cy="264279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139" y="795040"/>
            <a:ext cx="2781095" cy="18107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624" y="4674755"/>
            <a:ext cx="5683562" cy="228035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9669" y="1623983"/>
            <a:ext cx="2946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3417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TOR</a:t>
            </a:r>
            <a:br>
              <a:rPr lang="es-ES" b="1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0892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x-none" dirty="0">
                <a:latin typeface="Tahoma" charset="0"/>
              </a:rPr>
              <a:t>El Dell tiene 48 puertos a 10 Gbps + 4 a 40</a:t>
            </a:r>
          </a:p>
          <a:p>
            <a:pPr eaLnBrk="1" hangingPunct="1">
              <a:defRPr/>
            </a:pPr>
            <a:r>
              <a:rPr lang="x-none" dirty="0">
                <a:latin typeface="Tahoma" charset="0"/>
              </a:rPr>
              <a:t> El </a:t>
            </a:r>
            <a:r>
              <a:rPr lang="en-US" dirty="0"/>
              <a:t>BCM56820, 24 ports a 10 </a:t>
            </a:r>
            <a:r>
              <a:rPr lang="en-US" dirty="0" err="1"/>
              <a:t>Gbps</a:t>
            </a:r>
            <a:endParaRPr lang="en-US" dirty="0"/>
          </a:p>
        </p:txBody>
      </p:sp>
      <p:sp>
        <p:nvSpPr>
          <p:cNvPr id="5" name="Rectángulo 4"/>
          <p:cNvSpPr/>
          <p:nvPr/>
        </p:nvSpPr>
        <p:spPr>
          <a:xfrm>
            <a:off x="4479667" y="3290501"/>
            <a:ext cx="18466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baseline="30000" dirty="0"/>
              <a:t> </a:t>
            </a: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5013176"/>
            <a:ext cx="45212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344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DATOS	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flow</a:t>
            </a:r>
            <a:r>
              <a:rPr lang="es-ES" dirty="0"/>
              <a:t> </a:t>
            </a:r>
            <a:r>
              <a:rPr lang="es-ES" dirty="0" err="1"/>
              <a:t>completion</a:t>
            </a:r>
            <a:r>
              <a:rPr lang="es-ES" dirty="0"/>
              <a:t> times (FCT) can be as </a:t>
            </a:r>
            <a:r>
              <a:rPr lang="es-ES" dirty="0" err="1"/>
              <a:t>high</a:t>
            </a:r>
            <a:r>
              <a:rPr lang="es-ES" dirty="0"/>
              <a:t> as </a:t>
            </a:r>
            <a:r>
              <a:rPr lang="es-ES" dirty="0" err="1"/>
              <a:t>tens</a:t>
            </a:r>
            <a:r>
              <a:rPr lang="es-ES" dirty="0"/>
              <a:t> of </a:t>
            </a:r>
            <a:r>
              <a:rPr lang="es-ES" dirty="0" err="1"/>
              <a:t>milliseconds</a:t>
            </a:r>
            <a:r>
              <a:rPr lang="es-ES" dirty="0"/>
              <a:t> </a:t>
            </a:r>
            <a:r>
              <a:rPr lang="es-ES" dirty="0" err="1"/>
              <a:t>while</a:t>
            </a:r>
            <a:r>
              <a:rPr lang="es-ES" dirty="0"/>
              <a:t> in </a:t>
            </a:r>
            <a:r>
              <a:rPr lang="es-ES" dirty="0" err="1"/>
              <a:t>theory</a:t>
            </a:r>
            <a:r>
              <a:rPr lang="es-ES" dirty="0"/>
              <a:t> </a:t>
            </a:r>
            <a:r>
              <a:rPr lang="es-ES" dirty="0" err="1"/>
              <a:t>these</a:t>
            </a:r>
            <a:r>
              <a:rPr lang="es-ES" dirty="0"/>
              <a:t> </a:t>
            </a:r>
            <a:r>
              <a:rPr lang="es-ES" dirty="0" err="1"/>
              <a:t>flows</a:t>
            </a:r>
            <a:r>
              <a:rPr lang="es-ES" dirty="0"/>
              <a:t> </a:t>
            </a:r>
            <a:r>
              <a:rPr lang="es-ES" dirty="0" err="1"/>
              <a:t>could</a:t>
            </a:r>
            <a:r>
              <a:rPr lang="es-ES" dirty="0"/>
              <a:t> complete in 10-20 </a:t>
            </a:r>
            <a:r>
              <a:rPr lang="es-ES" dirty="0" err="1"/>
              <a:t>microseconds</a:t>
            </a:r>
            <a:r>
              <a:rPr lang="es-ES" dirty="0"/>
              <a:t> </a:t>
            </a:r>
          </a:p>
          <a:p>
            <a:r>
              <a:rPr lang="es-ES" dirty="0" err="1"/>
              <a:t>switches</a:t>
            </a:r>
            <a:r>
              <a:rPr lang="es-ES" dirty="0"/>
              <a:t> has 10-30 more </a:t>
            </a:r>
            <a:r>
              <a:rPr lang="es-ES" dirty="0" err="1"/>
              <a:t>queue</a:t>
            </a:r>
            <a:r>
              <a:rPr lang="es-ES" dirty="0"/>
              <a:t> </a:t>
            </a:r>
            <a:r>
              <a:rPr lang="es-ES" dirty="0" err="1"/>
              <a:t>room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bw</a:t>
            </a:r>
            <a:r>
              <a:rPr lang="es-ES" dirty="0"/>
              <a:t>*</a:t>
            </a:r>
            <a:r>
              <a:rPr lang="es-ES" dirty="0" err="1"/>
              <a:t>delay</a:t>
            </a:r>
            <a:r>
              <a:rPr lang="es-ES" dirty="0"/>
              <a:t> </a:t>
            </a:r>
          </a:p>
          <a:p>
            <a:r>
              <a:rPr lang="es-ES" dirty="0" err="1"/>
              <a:t>Delay</a:t>
            </a:r>
            <a:r>
              <a:rPr lang="es-ES" dirty="0"/>
              <a:t> in </a:t>
            </a:r>
            <a:r>
              <a:rPr lang="es-ES" dirty="0" err="1"/>
              <a:t>pFabric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7,5 </a:t>
            </a:r>
            <a:r>
              <a:rPr lang="es-ES"/>
              <a:t>usecs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4725144"/>
            <a:ext cx="57277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039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C2BA995E-D231-CC48-9034-F3CB8388B074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14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b="1">
                <a:latin typeface="Arial Black" charset="0"/>
              </a:rPr>
              <a:t>Tráfico de un DC</a:t>
            </a:r>
            <a:endParaRPr lang="es-ES">
              <a:latin typeface="Arial Black" charset="0"/>
            </a:endParaRP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" sz="1800" dirty="0">
                <a:latin typeface="Tahoma" charset="0"/>
              </a:rPr>
              <a:t>En general el tráfico es aleatorio</a:t>
            </a:r>
          </a:p>
          <a:p>
            <a:pPr eaLnBrk="1" hangingPunct="1"/>
            <a:r>
              <a:rPr lang="es-ES" sz="1800" dirty="0"/>
              <a:t>(RTT). In </a:t>
            </a:r>
            <a:r>
              <a:rPr lang="es-ES" sz="1800" dirty="0" err="1"/>
              <a:t>datacenter</a:t>
            </a:r>
            <a:r>
              <a:rPr lang="es-ES" sz="1800" dirty="0"/>
              <a:t> </a:t>
            </a:r>
            <a:r>
              <a:rPr lang="es-ES" sz="1800" dirty="0" err="1"/>
              <a:t>networks</a:t>
            </a:r>
            <a:r>
              <a:rPr lang="es-ES" sz="1800" dirty="0"/>
              <a:t>, </a:t>
            </a:r>
            <a:r>
              <a:rPr lang="es-ES" sz="1800" i="1" dirty="0" err="1"/>
              <a:t>Tf</a:t>
            </a:r>
            <a:r>
              <a:rPr lang="es-ES" sz="1800" i="1" dirty="0"/>
              <a:t> </a:t>
            </a:r>
            <a:r>
              <a:rPr lang="es-ES" sz="1800" dirty="0" err="1"/>
              <a:t>is</a:t>
            </a:r>
            <a:r>
              <a:rPr lang="es-ES" sz="1800" dirty="0"/>
              <a:t> </a:t>
            </a:r>
            <a:r>
              <a:rPr lang="es-ES" sz="1800" dirty="0" err="1"/>
              <a:t>typically</a:t>
            </a:r>
            <a:r>
              <a:rPr lang="es-ES" sz="1800" dirty="0"/>
              <a:t> of </a:t>
            </a:r>
            <a:r>
              <a:rPr lang="es-ES" sz="1800" dirty="0" err="1"/>
              <a:t>the</a:t>
            </a:r>
            <a:r>
              <a:rPr lang="es-ES" sz="1800" dirty="0"/>
              <a:t> </a:t>
            </a:r>
            <a:r>
              <a:rPr lang="es-ES" sz="1800" dirty="0" err="1"/>
              <a:t>order</a:t>
            </a:r>
            <a:r>
              <a:rPr lang="es-ES" sz="1800" dirty="0"/>
              <a:t> of a </a:t>
            </a:r>
            <a:r>
              <a:rPr lang="es-ES" sz="1800" dirty="0" err="1"/>
              <a:t>few</a:t>
            </a:r>
            <a:r>
              <a:rPr lang="es-ES" sz="1800" dirty="0"/>
              <a:t> </a:t>
            </a:r>
            <a:r>
              <a:rPr lang="es-ES" sz="1800" dirty="0" err="1"/>
              <a:t>hundreds</a:t>
            </a:r>
            <a:r>
              <a:rPr lang="es-ES" sz="1800" dirty="0"/>
              <a:t> of </a:t>
            </a:r>
            <a:r>
              <a:rPr lang="es-ES" sz="1800" dirty="0" err="1"/>
              <a:t>microseconds</a:t>
            </a:r>
            <a:r>
              <a:rPr lang="es-ES" sz="1800" dirty="0"/>
              <a:t> </a:t>
            </a:r>
          </a:p>
          <a:p>
            <a:pPr eaLnBrk="1" hangingPunct="1"/>
            <a:endParaRPr lang="es-ES" sz="1800" dirty="0">
              <a:latin typeface="Tahoma" charset="0"/>
            </a:endParaRPr>
          </a:p>
          <a:p>
            <a:pPr eaLnBrk="1" hangingPunct="1"/>
            <a:r>
              <a:rPr lang="es-ES" sz="1800" dirty="0">
                <a:latin typeface="Tahoma" charset="0"/>
              </a:rPr>
              <a:t>TCP, casi todo (99.91% </a:t>
            </a:r>
            <a:r>
              <a:rPr lang="es-ES" sz="1800" dirty="0" err="1">
                <a:latin typeface="Tahoma" charset="0"/>
              </a:rPr>
              <a:t>ref</a:t>
            </a:r>
            <a:r>
              <a:rPr lang="es-ES" sz="1800" dirty="0">
                <a:latin typeface="Tahoma" charset="0"/>
              </a:rPr>
              <a:t> DCTCP). Dos tipos de flujos</a:t>
            </a:r>
          </a:p>
          <a:p>
            <a:pPr lvl="1" eaLnBrk="1" hangingPunct="1"/>
            <a:r>
              <a:rPr lang="es-ES" sz="1800" dirty="0">
                <a:latin typeface="Tahoma" charset="0"/>
              </a:rPr>
              <a:t>Elefantes,</a:t>
            </a:r>
          </a:p>
          <a:p>
            <a:pPr lvl="2" eaLnBrk="1" hangingPunct="1"/>
            <a:r>
              <a:rPr lang="es-ES" sz="1800" dirty="0">
                <a:latin typeface="Tahoma" charset="0"/>
              </a:rPr>
              <a:t>Conexiones para transmitir 100MB</a:t>
            </a:r>
          </a:p>
          <a:p>
            <a:pPr lvl="2" eaLnBrk="1" hangingPunct="1"/>
            <a:r>
              <a:rPr lang="es-ES" sz="1800" dirty="0">
                <a:latin typeface="Tahoma" charset="0"/>
              </a:rPr>
              <a:t>Copia de grandes ficheros y las BBDD (varios PB) se dividen en trozos de 100 MB que son replicados (3 veces)</a:t>
            </a:r>
          </a:p>
          <a:p>
            <a:pPr lvl="2" eaLnBrk="1" hangingPunct="1"/>
            <a:r>
              <a:rPr lang="es-ES" sz="1800" dirty="0">
                <a:latin typeface="Tahoma" charset="0"/>
              </a:rPr>
              <a:t>Minería de datos (</a:t>
            </a:r>
            <a:r>
              <a:rPr lang="es-ES" sz="1800" dirty="0" err="1">
                <a:latin typeface="Tahoma" charset="0"/>
              </a:rPr>
              <a:t>Map</a:t>
            </a:r>
            <a:r>
              <a:rPr lang="es-ES" sz="1800" dirty="0">
                <a:latin typeface="Tahoma" charset="0"/>
              </a:rPr>
              <a:t>-Reduce dividen BBDD en trozos para análisis)</a:t>
            </a:r>
          </a:p>
          <a:p>
            <a:pPr lvl="2" eaLnBrk="1" hangingPunct="1"/>
            <a:r>
              <a:rPr lang="es-ES" sz="1800" dirty="0">
                <a:latin typeface="Tahoma" charset="0"/>
              </a:rPr>
              <a:t>Movimiento de VM</a:t>
            </a:r>
          </a:p>
          <a:p>
            <a:pPr lvl="2" eaLnBrk="1" hangingPunct="1"/>
            <a:r>
              <a:rPr lang="es-ES" sz="1800" dirty="0">
                <a:latin typeface="Tahoma" charset="0"/>
              </a:rPr>
              <a:t>Son el 99% de tráfico</a:t>
            </a:r>
          </a:p>
          <a:p>
            <a:pPr lvl="2" eaLnBrk="1" hangingPunct="1"/>
            <a:r>
              <a:rPr lang="es-ES" sz="1800" dirty="0">
                <a:latin typeface="Tahoma" charset="0"/>
              </a:rPr>
              <a:t>Necesitan mucho </a:t>
            </a:r>
            <a:r>
              <a:rPr lang="es-ES" sz="1800" dirty="0" err="1">
                <a:latin typeface="Tahoma" charset="0"/>
              </a:rPr>
              <a:t>Throughput</a:t>
            </a:r>
            <a:r>
              <a:rPr lang="es-ES" sz="1800" dirty="0">
                <a:latin typeface="Tahoma" charset="0"/>
              </a:rPr>
              <a:t>, insensibles al retardo</a:t>
            </a:r>
          </a:p>
          <a:p>
            <a:pPr lvl="2" eaLnBrk="1" hangingPunct="1"/>
            <a:r>
              <a:rPr lang="es-ES" sz="1800" dirty="0">
                <a:latin typeface="Tahoma" charset="0"/>
              </a:rPr>
              <a:t>Duración en torno a 10-25 </a:t>
            </a:r>
            <a:r>
              <a:rPr lang="es-ES" sz="1800" dirty="0" err="1">
                <a:latin typeface="Tahoma" charset="0"/>
              </a:rPr>
              <a:t>seg</a:t>
            </a:r>
            <a:endParaRPr lang="es-ES" sz="1800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9823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C2BA995E-D231-CC48-9034-F3CB8388B074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15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2000" b="1" dirty="0">
                <a:latin typeface="Arial Black" charset="0"/>
              </a:rPr>
              <a:t>Tráfico de un DC, </a:t>
            </a:r>
            <a:r>
              <a:rPr lang="es-ES" sz="2000" b="1" dirty="0" err="1">
                <a:latin typeface="Arial Black" charset="0"/>
              </a:rPr>
              <a:t>benson</a:t>
            </a:r>
            <a:r>
              <a:rPr lang="es-ES" sz="2000" b="1" dirty="0">
                <a:latin typeface="Arial Black" charset="0"/>
              </a:rPr>
              <a:t>, </a:t>
            </a:r>
            <a:r>
              <a:rPr lang="es-ES" sz="2000" b="1" dirty="0" err="1">
                <a:latin typeface="Arial Black" charset="0"/>
              </a:rPr>
              <a:t>ruicui</a:t>
            </a:r>
            <a:r>
              <a:rPr lang="es-ES" sz="2000" b="1" dirty="0">
                <a:latin typeface="Arial Black" charset="0"/>
              </a:rPr>
              <a:t> </a:t>
            </a:r>
            <a:r>
              <a:rPr lang="es-ES" sz="2000" b="1" dirty="0" err="1">
                <a:latin typeface="Arial Black" charset="0"/>
              </a:rPr>
              <a:t>grin</a:t>
            </a:r>
            <a:endParaRPr lang="es-ES" sz="2000" dirty="0">
              <a:latin typeface="Arial Black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4196184" cy="5570435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1340768"/>
            <a:ext cx="4199632" cy="166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107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98EEE462-00A7-2D4E-A4D6-DA8BB961ED35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16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b="1">
                <a:latin typeface="Arial Black" charset="0"/>
              </a:rPr>
              <a:t>Tráfico de un DC</a:t>
            </a:r>
            <a:endParaRPr lang="es-ES">
              <a:latin typeface="Arial Black" charset="0"/>
            </a:endParaRP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es-ES" dirty="0">
                <a:latin typeface="Tahoma" charset="0"/>
              </a:rPr>
              <a:t>Ratones</a:t>
            </a:r>
          </a:p>
          <a:p>
            <a:pPr lvl="2" eaLnBrk="1" hangingPunct="1"/>
            <a:r>
              <a:rPr lang="es-ES" dirty="0">
                <a:latin typeface="Tahoma" charset="0"/>
              </a:rPr>
              <a:t>Conexiones para transmitir 10 KB</a:t>
            </a:r>
          </a:p>
          <a:p>
            <a:pPr lvl="2" eaLnBrk="1" hangingPunct="1"/>
            <a:r>
              <a:rPr lang="es-ES" dirty="0">
                <a:latin typeface="Tahoma" charset="0"/>
              </a:rPr>
              <a:t>Peticiones web</a:t>
            </a:r>
          </a:p>
          <a:p>
            <a:pPr lvl="2" eaLnBrk="1" hangingPunct="1"/>
            <a:r>
              <a:rPr lang="es-ES" dirty="0">
                <a:latin typeface="Tahoma" charset="0"/>
              </a:rPr>
              <a:t>Son el 98% de las conexiones</a:t>
            </a:r>
          </a:p>
          <a:p>
            <a:pPr lvl="2" eaLnBrk="1" hangingPunct="1"/>
            <a:r>
              <a:rPr lang="es-ES" dirty="0">
                <a:latin typeface="Tahoma" charset="0"/>
              </a:rPr>
              <a:t>Requieren poco retardo</a:t>
            </a:r>
            <a:endParaRPr lang="es-ES_tradnl" dirty="0">
              <a:latin typeface="Tahoma" charset="0"/>
            </a:endParaRPr>
          </a:p>
          <a:p>
            <a:pPr lvl="2" eaLnBrk="1" hangingPunct="1"/>
            <a:r>
              <a:rPr lang="es-ES" dirty="0">
                <a:latin typeface="Tahoma" charset="0"/>
              </a:rPr>
              <a:t>Duración en torno a 200 </a:t>
            </a:r>
            <a:r>
              <a:rPr lang="es-ES" dirty="0" err="1">
                <a:latin typeface="Tahoma" charset="0"/>
              </a:rPr>
              <a:t>mseg</a:t>
            </a:r>
            <a:endParaRPr lang="es-ES" dirty="0">
              <a:latin typeface="Tahoma" charset="0"/>
            </a:endParaRPr>
          </a:p>
          <a:p>
            <a:pPr eaLnBrk="1" hangingPunct="1"/>
            <a:r>
              <a:rPr lang="es-ES" dirty="0">
                <a:solidFill>
                  <a:srgbClr val="FF0000"/>
                </a:solidFill>
                <a:latin typeface="Tahoma" charset="0"/>
              </a:rPr>
              <a:t>El número medio de flujos es de 250 flujos activos/servidor, en VL2 =10</a:t>
            </a:r>
          </a:p>
          <a:p>
            <a:pPr eaLnBrk="1" hangingPunct="1"/>
            <a:r>
              <a:rPr lang="es-ES" dirty="0">
                <a:latin typeface="Tahoma" charset="0"/>
              </a:rPr>
              <a:t>Utilización de los enlaces</a:t>
            </a:r>
          </a:p>
          <a:p>
            <a:pPr lvl="1" eaLnBrk="1" hangingPunct="1"/>
            <a:r>
              <a:rPr lang="es-ES" dirty="0">
                <a:latin typeface="Tahoma" charset="0"/>
              </a:rPr>
              <a:t>En promedio baja</a:t>
            </a:r>
          </a:p>
          <a:p>
            <a:pPr lvl="1" eaLnBrk="1" hangingPunct="1"/>
            <a:r>
              <a:rPr lang="es-ES" dirty="0">
                <a:latin typeface="Tahoma" charset="0"/>
              </a:rPr>
              <a:t>Más alta en enlace </a:t>
            </a:r>
            <a:r>
              <a:rPr lang="es-ES" dirty="0" err="1">
                <a:latin typeface="Tahoma" charset="0"/>
              </a:rPr>
              <a:t>Core</a:t>
            </a:r>
            <a:endParaRPr lang="es-ES" dirty="0">
              <a:latin typeface="Tahoma" charset="0"/>
            </a:endParaRPr>
          </a:p>
          <a:p>
            <a:pPr lvl="1" eaLnBrk="1" hangingPunct="1"/>
            <a:r>
              <a:rPr lang="es-ES" dirty="0">
                <a:latin typeface="Tahoma" charset="0"/>
              </a:rPr>
              <a:t>Carga sigue patrones diarios, del día de la semana y del mes</a:t>
            </a:r>
          </a:p>
          <a:p>
            <a:pPr lvl="1" eaLnBrk="1" hangingPunct="1"/>
            <a:r>
              <a:rPr lang="es-ES" dirty="0">
                <a:latin typeface="Tahoma" charset="0"/>
              </a:rPr>
              <a:t>Puede haber congestiones de unos 10 </a:t>
            </a:r>
            <a:r>
              <a:rPr lang="es-ES" dirty="0" err="1">
                <a:latin typeface="Tahoma" charset="0"/>
              </a:rPr>
              <a:t>seg</a:t>
            </a:r>
            <a:r>
              <a:rPr lang="es-ES" dirty="0">
                <a:latin typeface="Tahoma" charset="0"/>
              </a:rPr>
              <a:t> de duración</a:t>
            </a:r>
          </a:p>
          <a:p>
            <a:pPr lvl="2" eaLnBrk="1" hangingPunct="1"/>
            <a:endParaRPr lang="es-ES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0169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CD4B4327-1EE2-5B4A-BA3E-E432F5D44ADE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17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b="1">
                <a:latin typeface="Arial Black" charset="0"/>
              </a:rPr>
              <a:t>Tráfico de un DC</a:t>
            </a:r>
            <a:endParaRPr lang="es-ES">
              <a:latin typeface="Arial Black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x-none" dirty="0">
                <a:latin typeface="Tahoma" charset="0"/>
              </a:rPr>
              <a:t>UDP, poca cantidad</a:t>
            </a:r>
          </a:p>
          <a:p>
            <a:pPr lvl="1" eaLnBrk="1" hangingPunct="1">
              <a:defRPr/>
            </a:pPr>
            <a:r>
              <a:rPr lang="x-none" dirty="0">
                <a:latin typeface="Tahoma" charset="0"/>
              </a:rPr>
              <a:t>Actualizaciones en BBDD</a:t>
            </a:r>
          </a:p>
          <a:p>
            <a:pPr lvl="1" eaLnBrk="1" hangingPunct="1">
              <a:defRPr/>
            </a:pPr>
            <a:r>
              <a:rPr lang="x-none" i="1" dirty="0">
                <a:latin typeface="Tahoma" charset="0"/>
              </a:rPr>
              <a:t>Memcached</a:t>
            </a:r>
            <a:r>
              <a:rPr lang="x-none" dirty="0">
                <a:latin typeface="Tahoma" charset="0"/>
              </a:rPr>
              <a:t>, construcción de páginas web Flirck, Facebook, con muchos objetos, para solicitar los datos a las BBDD</a:t>
            </a:r>
          </a:p>
          <a:p>
            <a:pPr lvl="1" eaLnBrk="1" hangingPunct="1">
              <a:defRPr/>
            </a:pPr>
            <a:r>
              <a:rPr lang="x-none" dirty="0">
                <a:latin typeface="Tahoma" charset="0"/>
              </a:rPr>
              <a:t>Replicaciones de datos, sector financiero, redes sociales</a:t>
            </a:r>
          </a:p>
          <a:p>
            <a:pPr eaLnBrk="1" hangingPunct="1">
              <a:defRPr/>
            </a:pPr>
            <a:r>
              <a:rPr lang="x-none" dirty="0">
                <a:latin typeface="Tahoma" charset="0"/>
              </a:rPr>
              <a:t>Distribución del tráfico</a:t>
            </a:r>
            <a:endParaRPr lang="es-ES_tradnl" dirty="0">
              <a:latin typeface="Tahoma" charset="0"/>
            </a:endParaRPr>
          </a:p>
          <a:p>
            <a:pPr lvl="1" eaLnBrk="1" hangingPunct="1">
              <a:defRPr/>
            </a:pPr>
            <a:r>
              <a:rPr lang="es-ES_tradnl" dirty="0">
                <a:latin typeface="Tahoma" charset="0"/>
              </a:rPr>
              <a:t>I</a:t>
            </a:r>
            <a:r>
              <a:rPr lang="x-none" dirty="0">
                <a:latin typeface="Tahoma" charset="0"/>
              </a:rPr>
              <a:t>nterior (este-oeste) 80 %</a:t>
            </a:r>
            <a:r>
              <a:rPr lang="es-ES_tradnl" dirty="0">
                <a:latin typeface="Tahoma" charset="0"/>
              </a:rPr>
              <a:t>, aplicaciones web</a:t>
            </a:r>
          </a:p>
          <a:p>
            <a:pPr lvl="1" eaLnBrk="1" hangingPunct="1">
              <a:defRPr/>
            </a:pPr>
            <a:r>
              <a:rPr lang="es-ES_tradnl" dirty="0">
                <a:latin typeface="Tahoma" charset="0"/>
              </a:rPr>
              <a:t>E</a:t>
            </a:r>
            <a:r>
              <a:rPr lang="x-none" dirty="0">
                <a:latin typeface="Tahoma" charset="0"/>
              </a:rPr>
              <a:t>xterior (norte-sur) 20</a:t>
            </a:r>
            <a:r>
              <a:rPr lang="es-ES_tradnl" dirty="0">
                <a:latin typeface="Tahoma" charset="0"/>
              </a:rPr>
              <a:t>%, aplicaciones </a:t>
            </a:r>
            <a:r>
              <a:rPr lang="es-ES_tradnl" dirty="0" err="1">
                <a:latin typeface="Tahoma" charset="0"/>
              </a:rPr>
              <a:t>big</a:t>
            </a:r>
            <a:r>
              <a:rPr lang="es-ES_tradnl" dirty="0">
                <a:latin typeface="Tahoma" charset="0"/>
              </a:rPr>
              <a:t> data (</a:t>
            </a:r>
            <a:r>
              <a:rPr lang="es-ES_tradnl" dirty="0" err="1">
                <a:latin typeface="Tahoma" charset="0"/>
              </a:rPr>
              <a:t>MapReduce</a:t>
            </a:r>
            <a:r>
              <a:rPr lang="es-ES_tradnl" dirty="0">
                <a:latin typeface="Tahoma" charset="0"/>
              </a:rPr>
              <a:t>)</a:t>
            </a:r>
            <a:endParaRPr lang="x-none" dirty="0">
              <a:latin typeface="Tahoma" charset="0"/>
            </a:endParaRPr>
          </a:p>
          <a:p>
            <a:pPr lvl="1" eaLnBrk="1" hangingPunct="1">
              <a:defRPr/>
            </a:pPr>
            <a:endParaRPr lang="x-none" dirty="0">
              <a:latin typeface="Tahoma" charset="0"/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x-none" dirty="0">
                <a:latin typeface="Tahoma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451697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CD4B4327-1EE2-5B4A-BA3E-E432F5D44ADE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18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b="1" dirty="0">
                <a:latin typeface="Arial Black" charset="0"/>
              </a:rPr>
              <a:t>Tráfico de un DC, tipo de comunicaciones</a:t>
            </a:r>
            <a:endParaRPr lang="es-ES" dirty="0">
              <a:latin typeface="Arial Black" charset="0"/>
            </a:endParaRP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x-none" dirty="0">
                <a:latin typeface="Tahoma" charset="0"/>
              </a:rPr>
              <a:t>Uno a uno, unicast</a:t>
            </a:r>
          </a:p>
          <a:p>
            <a:pPr lvl="1" eaLnBrk="1" hangingPunct="1">
              <a:defRPr/>
            </a:pPr>
            <a:r>
              <a:rPr lang="x-none" dirty="0">
                <a:latin typeface="Tahoma" charset="0"/>
              </a:rPr>
              <a:t>Migración de VM</a:t>
            </a:r>
          </a:p>
          <a:p>
            <a:pPr lvl="1" eaLnBrk="1" hangingPunct="1">
              <a:defRPr/>
            </a:pPr>
            <a:r>
              <a:rPr lang="x-none" dirty="0">
                <a:latin typeface="Tahoma" charset="0"/>
              </a:rPr>
              <a:t>Autenticación de usuarios en el envío de correo</a:t>
            </a:r>
          </a:p>
          <a:p>
            <a:pPr eaLnBrk="1" hangingPunct="1">
              <a:defRPr/>
            </a:pPr>
            <a:r>
              <a:rPr lang="x-none" dirty="0">
                <a:latin typeface="Tahoma" charset="0"/>
              </a:rPr>
              <a:t>Uno a muchos, </a:t>
            </a:r>
          </a:p>
          <a:p>
            <a:pPr lvl="1" eaLnBrk="1" hangingPunct="1">
              <a:defRPr/>
            </a:pPr>
            <a:r>
              <a:rPr lang="x-none" dirty="0">
                <a:latin typeface="Tahoma" charset="0"/>
              </a:rPr>
              <a:t>En sistemas distribuidos de ficheros, replicar un fichero</a:t>
            </a:r>
          </a:p>
          <a:p>
            <a:pPr eaLnBrk="1" hangingPunct="1">
              <a:defRPr/>
            </a:pPr>
            <a:r>
              <a:rPr lang="x-none" dirty="0">
                <a:latin typeface="Tahoma" charset="0"/>
              </a:rPr>
              <a:t>Muchos a uno, incast (puede provocar congestión)</a:t>
            </a:r>
          </a:p>
          <a:p>
            <a:pPr lvl="1" eaLnBrk="1" hangingPunct="1">
              <a:defRPr/>
            </a:pPr>
            <a:r>
              <a:rPr lang="x-none" dirty="0">
                <a:latin typeface="Tahoma" charset="0"/>
              </a:rPr>
              <a:t>Recopilación de datos de varios servidores para componer la página web de respuesta</a:t>
            </a:r>
          </a:p>
          <a:p>
            <a:pPr lvl="1" eaLnBrk="1" hangingPunct="1">
              <a:defRPr/>
            </a:pPr>
            <a:r>
              <a:rPr lang="x-none" dirty="0">
                <a:latin typeface="Tahoma" charset="0"/>
              </a:rPr>
              <a:t>Paso intermedio de recogida de una clave en big data</a:t>
            </a:r>
          </a:p>
          <a:p>
            <a:pPr lvl="1" eaLnBrk="1" hangingPunct="1">
              <a:defRPr/>
            </a:pPr>
            <a:r>
              <a:rPr lang="x-none" dirty="0">
                <a:latin typeface="Tahoma" charset="0"/>
              </a:rPr>
              <a:t>Recopilación de los trozos de un fichero, en un sistema distribuido de ficheros </a:t>
            </a:r>
          </a:p>
          <a:p>
            <a:pPr lvl="1" eaLnBrk="1" hangingPunct="1">
              <a:defRPr/>
            </a:pPr>
            <a:endParaRPr lang="x-none" dirty="0">
              <a:latin typeface="Tahoma" charset="0"/>
            </a:endParaRPr>
          </a:p>
          <a:p>
            <a:pPr eaLnBrk="1" hangingPunct="1">
              <a:defRPr/>
            </a:pPr>
            <a:endParaRPr lang="x-none" dirty="0">
              <a:latin typeface="Tahoma" charset="0"/>
            </a:endParaRPr>
          </a:p>
          <a:p>
            <a:pPr eaLnBrk="1" hangingPunct="1">
              <a:defRPr/>
            </a:pPr>
            <a:endParaRPr lang="x-none" dirty="0"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221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897D3C56-36AC-DF48-8B20-68EE517165D2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19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b="1">
                <a:latin typeface="Arial Black" charset="0"/>
              </a:rPr>
              <a:t>Tráfico de un DC, características</a:t>
            </a:r>
            <a:endParaRPr lang="es-ES">
              <a:latin typeface="Arial Black" charset="0"/>
            </a:endParaRP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_tradnl" sz="2000" dirty="0">
                <a:latin typeface="Tahoma" charset="0"/>
              </a:rPr>
              <a:t>Tráfico asimétrico, peticiones de los usuarios son abundantes pero de poco tráfico. Las respuestas son mas voluminosas. Una petición web puede implicar consultar a cientos de servidores</a:t>
            </a:r>
          </a:p>
          <a:p>
            <a:pPr eaLnBrk="1" hangingPunct="1"/>
            <a:r>
              <a:rPr lang="es-ES_tradnl" sz="2000" dirty="0">
                <a:latin typeface="Tahoma" charset="0"/>
              </a:rPr>
              <a:t>Naturaleza del tráfico, muy volátil y a ráfagas, con enlaces casi saturados varias veces al día. Impredecible. Difícil estimar el BW necesario, solución sobredimensionar</a:t>
            </a:r>
          </a:p>
          <a:p>
            <a:pPr eaLnBrk="1" hangingPunct="1"/>
            <a:r>
              <a:rPr lang="es-ES_tradnl" sz="2000" dirty="0">
                <a:latin typeface="Tahoma" charset="0"/>
              </a:rPr>
              <a:t>80% del tráfico generado por los servidores se queda dentro del rack</a:t>
            </a:r>
          </a:p>
          <a:p>
            <a:pPr eaLnBrk="1" hangingPunct="1"/>
            <a:r>
              <a:rPr lang="es-ES_tradnl" sz="2000" dirty="0">
                <a:solidFill>
                  <a:srgbClr val="FF0000"/>
                </a:solidFill>
                <a:latin typeface="Tahoma" charset="0"/>
              </a:rPr>
              <a:t>Matriz de tráfico (origen/destino)</a:t>
            </a:r>
            <a:r>
              <a:rPr lang="es-ES" sz="2000" dirty="0">
                <a:solidFill>
                  <a:srgbClr val="FF0000"/>
                </a:solidFill>
                <a:latin typeface="Tahoma" charset="0"/>
              </a:rPr>
              <a:t>, </a:t>
            </a:r>
            <a:r>
              <a:rPr lang="es-ES" sz="2000" dirty="0" err="1">
                <a:solidFill>
                  <a:srgbClr val="FF0000"/>
                </a:solidFill>
                <a:latin typeface="Tahoma" charset="0"/>
              </a:rPr>
              <a:t>aletorio</a:t>
            </a:r>
            <a:endParaRPr lang="es-ES" sz="2000" dirty="0">
              <a:solidFill>
                <a:srgbClr val="FF0000"/>
              </a:solidFill>
              <a:latin typeface="Tahoma" charset="0"/>
            </a:endParaRPr>
          </a:p>
          <a:p>
            <a:pPr eaLnBrk="1" hangingPunct="1"/>
            <a:r>
              <a:rPr lang="es-ES" sz="2000" dirty="0" err="1">
                <a:solidFill>
                  <a:srgbClr val="FF0000"/>
                </a:solidFill>
                <a:latin typeface="Tahoma" charset="0"/>
              </a:rPr>
              <a:t>Routing</a:t>
            </a:r>
            <a:r>
              <a:rPr lang="es-ES" sz="2000" dirty="0">
                <a:solidFill>
                  <a:srgbClr val="FF0000"/>
                </a:solidFill>
                <a:latin typeface="Tahoma" charset="0"/>
              </a:rPr>
              <a:t> ver Fonseca</a:t>
            </a:r>
          </a:p>
          <a:p>
            <a:pPr lvl="1" eaLnBrk="1" hangingPunct="1"/>
            <a:r>
              <a:rPr lang="es-ES" sz="1800" dirty="0">
                <a:solidFill>
                  <a:srgbClr val="FF0000"/>
                </a:solidFill>
                <a:latin typeface="Tahoma" charset="0"/>
              </a:rPr>
              <a:t>L3 ECMP, VLB, Hereda, ¿MPTCP?</a:t>
            </a:r>
          </a:p>
          <a:p>
            <a:pPr lvl="1" eaLnBrk="1" hangingPunct="1"/>
            <a:r>
              <a:rPr lang="es-ES" sz="1800" dirty="0">
                <a:solidFill>
                  <a:srgbClr val="FF0000"/>
                </a:solidFill>
                <a:latin typeface="Tahoma" charset="0"/>
              </a:rPr>
              <a:t>L2, </a:t>
            </a:r>
            <a:r>
              <a:rPr lang="es-ES" sz="1800" dirty="0" err="1">
                <a:solidFill>
                  <a:srgbClr val="FF0000"/>
                </a:solidFill>
                <a:latin typeface="Tahoma" charset="0"/>
              </a:rPr>
              <a:t>Trill</a:t>
            </a:r>
            <a:r>
              <a:rPr lang="es-ES" sz="1800" dirty="0">
                <a:solidFill>
                  <a:srgbClr val="FF0000"/>
                </a:solidFill>
                <a:latin typeface="Tahoma" charset="0"/>
              </a:rPr>
              <a:t>, </a:t>
            </a:r>
            <a:r>
              <a:rPr lang="es-ES" sz="1800" dirty="0" err="1">
                <a:solidFill>
                  <a:srgbClr val="FF0000"/>
                </a:solidFill>
                <a:latin typeface="Tahoma" charset="0"/>
              </a:rPr>
              <a:t>Spain</a:t>
            </a:r>
            <a:r>
              <a:rPr lang="es-ES" sz="1800" dirty="0">
                <a:solidFill>
                  <a:srgbClr val="FF0000"/>
                </a:solidFill>
                <a:latin typeface="Tahoma" charset="0"/>
              </a:rPr>
              <a:t>, </a:t>
            </a:r>
            <a:r>
              <a:rPr lang="es-ES" sz="1800" dirty="0" err="1">
                <a:solidFill>
                  <a:srgbClr val="FF0000"/>
                </a:solidFill>
                <a:latin typeface="Tahoma" charset="0"/>
              </a:rPr>
              <a:t>Porland</a:t>
            </a:r>
            <a:endParaRPr lang="es-ES" sz="1800" dirty="0">
              <a:solidFill>
                <a:srgbClr val="FF0000"/>
              </a:solidFill>
              <a:latin typeface="Tahoma" charset="0"/>
            </a:endParaRPr>
          </a:p>
          <a:p>
            <a:pPr eaLnBrk="1" hangingPunct="1"/>
            <a:r>
              <a:rPr lang="es-ES" sz="2000" dirty="0">
                <a:solidFill>
                  <a:srgbClr val="FF0000"/>
                </a:solidFill>
                <a:latin typeface="Tahoma" charset="0"/>
              </a:rPr>
              <a:t>Direccionamiento, VLAN, VXLAN, </a:t>
            </a:r>
            <a:r>
              <a:rPr lang="es-ES" sz="2000" dirty="0" err="1">
                <a:solidFill>
                  <a:srgbClr val="FF0000"/>
                </a:solidFill>
                <a:latin typeface="Tahoma" charset="0"/>
              </a:rPr>
              <a:t>Netlord</a:t>
            </a:r>
            <a:endParaRPr lang="es-ES" sz="2000" dirty="0">
              <a:solidFill>
                <a:srgbClr val="FF0000"/>
              </a:solidFill>
              <a:latin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117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Rectángulo 107"/>
          <p:cNvSpPr/>
          <p:nvPr/>
        </p:nvSpPr>
        <p:spPr>
          <a:xfrm>
            <a:off x="1678318" y="1653051"/>
            <a:ext cx="1515836" cy="4697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113" name="Rectángulo 112"/>
          <p:cNvSpPr/>
          <p:nvPr/>
        </p:nvSpPr>
        <p:spPr>
          <a:xfrm>
            <a:off x="3241792" y="1652578"/>
            <a:ext cx="1515836" cy="4697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118" name="Rectángulo 117"/>
          <p:cNvSpPr/>
          <p:nvPr/>
        </p:nvSpPr>
        <p:spPr>
          <a:xfrm>
            <a:off x="4787861" y="1652578"/>
            <a:ext cx="1515836" cy="4697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ES_tradnl">
              <a:solidFill>
                <a:prstClr val="white"/>
              </a:solidFill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108912" y="1651496"/>
            <a:ext cx="1515836" cy="46973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s-ES_tradnl">
              <a:solidFill>
                <a:prstClr val="white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" y="2583591"/>
            <a:ext cx="6324600" cy="343852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6265392" y="3097207"/>
            <a:ext cx="104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_tradnl" b="1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“</a:t>
            </a:r>
            <a:r>
              <a:rPr lang="es-ES_tradnl" b="1" i="1" dirty="0">
                <a:solidFill>
                  <a:srgbClr val="0070C0"/>
                </a:solidFill>
                <a:latin typeface="Calibri" panose="020F0502020204030204"/>
                <a:ea typeface=""/>
                <a:cs typeface=""/>
              </a:rPr>
              <a:t>n</a:t>
            </a:r>
            <a:r>
              <a:rPr lang="es-ES_tradnl" b="1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” </a:t>
            </a:r>
            <a:r>
              <a:rPr lang="es-ES_tradnl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Ports</a:t>
            </a:r>
            <a:endParaRPr lang="es-ES_tradnl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6092106" y="4815839"/>
            <a:ext cx="785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_tradnl" sz="1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48 </a:t>
            </a:r>
            <a:r>
              <a:rPr lang="es-ES_tradnl" sz="14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Ports</a:t>
            </a:r>
            <a:endParaRPr lang="es-ES_tradnl" sz="14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_tradnl" sz="1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48 </a:t>
            </a:r>
            <a:r>
              <a:rPr lang="es-ES_tradnl" sz="14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Ports</a:t>
            </a:r>
            <a:endParaRPr lang="es-ES_tradnl" sz="14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141943" y="1730076"/>
            <a:ext cx="291230" cy="3100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1</a:t>
            </a:r>
          </a:p>
        </p:txBody>
      </p:sp>
      <p:cxnSp>
        <p:nvCxnSpPr>
          <p:cNvPr id="7" name="Conector recto 6"/>
          <p:cNvCxnSpPr/>
          <p:nvPr/>
        </p:nvCxnSpPr>
        <p:spPr>
          <a:xfrm flipH="1">
            <a:off x="281388" y="2024748"/>
            <a:ext cx="1" cy="101460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 flipH="1">
            <a:off x="1432476" y="2001260"/>
            <a:ext cx="1952236" cy="100749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 flipH="1">
            <a:off x="281387" y="2001261"/>
            <a:ext cx="1561056" cy="103809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/>
          <p:cNvCxnSpPr/>
          <p:nvPr/>
        </p:nvCxnSpPr>
        <p:spPr>
          <a:xfrm flipH="1">
            <a:off x="281386" y="2001261"/>
            <a:ext cx="3103325" cy="1038095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23"/>
          <p:cNvCxnSpPr/>
          <p:nvPr/>
        </p:nvCxnSpPr>
        <p:spPr>
          <a:xfrm flipH="1">
            <a:off x="281385" y="1994150"/>
            <a:ext cx="4645592" cy="10452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25"/>
          <p:cNvCxnSpPr/>
          <p:nvPr/>
        </p:nvCxnSpPr>
        <p:spPr>
          <a:xfrm flipH="1">
            <a:off x="281386" y="1994150"/>
            <a:ext cx="4645591" cy="104520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>
            <a:stCxn id="4" idx="4"/>
          </p:cNvCxnSpPr>
          <p:nvPr/>
        </p:nvCxnSpPr>
        <p:spPr>
          <a:xfrm>
            <a:off x="287559" y="2040094"/>
            <a:ext cx="1124210" cy="984011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/>
          <p:nvPr/>
        </p:nvCxnSpPr>
        <p:spPr>
          <a:xfrm flipH="1">
            <a:off x="1411580" y="2001260"/>
            <a:ext cx="430863" cy="100749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Elipse 54"/>
          <p:cNvSpPr/>
          <p:nvPr/>
        </p:nvSpPr>
        <p:spPr>
          <a:xfrm>
            <a:off x="534775" y="1725067"/>
            <a:ext cx="291230" cy="31001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56" name="Elipse 55"/>
          <p:cNvSpPr/>
          <p:nvPr/>
        </p:nvSpPr>
        <p:spPr>
          <a:xfrm>
            <a:off x="925752" y="1725067"/>
            <a:ext cx="291230" cy="3100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57" name="Elipse 56"/>
          <p:cNvSpPr/>
          <p:nvPr/>
        </p:nvSpPr>
        <p:spPr>
          <a:xfrm>
            <a:off x="1301223" y="1721989"/>
            <a:ext cx="291230" cy="310019"/>
          </a:xfrm>
          <a:prstGeom prst="ellipse">
            <a:avLst/>
          </a:prstGeom>
          <a:solidFill>
            <a:srgbClr val="73F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4</a:t>
            </a:r>
          </a:p>
        </p:txBody>
      </p:sp>
      <p:cxnSp>
        <p:nvCxnSpPr>
          <p:cNvPr id="73" name="Conector recto 72"/>
          <p:cNvCxnSpPr/>
          <p:nvPr/>
        </p:nvCxnSpPr>
        <p:spPr>
          <a:xfrm flipH="1">
            <a:off x="1432476" y="1994150"/>
            <a:ext cx="3494501" cy="1014608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ector recto 77"/>
          <p:cNvCxnSpPr/>
          <p:nvPr/>
        </p:nvCxnSpPr>
        <p:spPr>
          <a:xfrm>
            <a:off x="689529" y="2047785"/>
            <a:ext cx="2240721" cy="98446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cto 78"/>
          <p:cNvCxnSpPr/>
          <p:nvPr/>
        </p:nvCxnSpPr>
        <p:spPr>
          <a:xfrm>
            <a:off x="689527" y="2047785"/>
            <a:ext cx="1124210" cy="98401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recto 81"/>
          <p:cNvCxnSpPr/>
          <p:nvPr/>
        </p:nvCxnSpPr>
        <p:spPr>
          <a:xfrm>
            <a:off x="1061268" y="2030078"/>
            <a:ext cx="3411250" cy="9786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/>
          <p:nvPr/>
        </p:nvCxnSpPr>
        <p:spPr>
          <a:xfrm>
            <a:off x="1061266" y="2030078"/>
            <a:ext cx="2323445" cy="97868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/>
          <p:nvPr/>
        </p:nvCxnSpPr>
        <p:spPr>
          <a:xfrm>
            <a:off x="1465558" y="2031410"/>
            <a:ext cx="4549226" cy="977348"/>
          </a:xfrm>
          <a:prstGeom prst="line">
            <a:avLst/>
          </a:prstGeom>
          <a:ln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/>
          <p:nvPr/>
        </p:nvCxnSpPr>
        <p:spPr>
          <a:xfrm>
            <a:off x="1465555" y="2031411"/>
            <a:ext cx="3467405" cy="1000385"/>
          </a:xfrm>
          <a:prstGeom prst="line">
            <a:avLst/>
          </a:prstGeom>
          <a:ln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Elipse 108"/>
          <p:cNvSpPr/>
          <p:nvPr/>
        </p:nvSpPr>
        <p:spPr>
          <a:xfrm>
            <a:off x="1711350" y="1731631"/>
            <a:ext cx="291230" cy="3100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10" name="Elipse 109"/>
          <p:cNvSpPr/>
          <p:nvPr/>
        </p:nvSpPr>
        <p:spPr>
          <a:xfrm>
            <a:off x="2104181" y="1726622"/>
            <a:ext cx="291230" cy="31001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11" name="Elipse 110"/>
          <p:cNvSpPr/>
          <p:nvPr/>
        </p:nvSpPr>
        <p:spPr>
          <a:xfrm>
            <a:off x="2495158" y="1726622"/>
            <a:ext cx="291230" cy="3100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12" name="Elipse 111"/>
          <p:cNvSpPr/>
          <p:nvPr/>
        </p:nvSpPr>
        <p:spPr>
          <a:xfrm>
            <a:off x="2870629" y="1723543"/>
            <a:ext cx="291230" cy="310019"/>
          </a:xfrm>
          <a:prstGeom prst="ellipse">
            <a:avLst/>
          </a:prstGeom>
          <a:solidFill>
            <a:srgbClr val="73F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4" name="Elipse 113"/>
          <p:cNvSpPr/>
          <p:nvPr/>
        </p:nvSpPr>
        <p:spPr>
          <a:xfrm>
            <a:off x="3274824" y="1731158"/>
            <a:ext cx="291230" cy="3100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15" name="Elipse 114"/>
          <p:cNvSpPr/>
          <p:nvPr/>
        </p:nvSpPr>
        <p:spPr>
          <a:xfrm>
            <a:off x="3667655" y="1726150"/>
            <a:ext cx="291230" cy="31001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16" name="Elipse 115"/>
          <p:cNvSpPr/>
          <p:nvPr/>
        </p:nvSpPr>
        <p:spPr>
          <a:xfrm>
            <a:off x="4058632" y="1726150"/>
            <a:ext cx="291230" cy="3100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17" name="Elipse 116"/>
          <p:cNvSpPr/>
          <p:nvPr/>
        </p:nvSpPr>
        <p:spPr>
          <a:xfrm>
            <a:off x="4434103" y="1723071"/>
            <a:ext cx="291230" cy="310019"/>
          </a:xfrm>
          <a:prstGeom prst="ellipse">
            <a:avLst/>
          </a:prstGeom>
          <a:solidFill>
            <a:srgbClr val="73F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4</a:t>
            </a:r>
          </a:p>
        </p:txBody>
      </p:sp>
      <p:sp>
        <p:nvSpPr>
          <p:cNvPr id="119" name="Elipse 118"/>
          <p:cNvSpPr/>
          <p:nvPr/>
        </p:nvSpPr>
        <p:spPr>
          <a:xfrm>
            <a:off x="4820893" y="1731158"/>
            <a:ext cx="291230" cy="31001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20" name="Elipse 119"/>
          <p:cNvSpPr/>
          <p:nvPr/>
        </p:nvSpPr>
        <p:spPr>
          <a:xfrm>
            <a:off x="5213724" y="1726150"/>
            <a:ext cx="291230" cy="31001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21" name="Elipse 120"/>
          <p:cNvSpPr/>
          <p:nvPr/>
        </p:nvSpPr>
        <p:spPr>
          <a:xfrm>
            <a:off x="5604701" y="1726150"/>
            <a:ext cx="291230" cy="310019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3</a:t>
            </a:r>
          </a:p>
        </p:txBody>
      </p:sp>
      <p:sp>
        <p:nvSpPr>
          <p:cNvPr id="122" name="Elipse 121"/>
          <p:cNvSpPr/>
          <p:nvPr/>
        </p:nvSpPr>
        <p:spPr>
          <a:xfrm>
            <a:off x="5980172" y="1723071"/>
            <a:ext cx="291230" cy="310019"/>
          </a:xfrm>
          <a:prstGeom prst="ellipse">
            <a:avLst/>
          </a:prstGeom>
          <a:solidFill>
            <a:srgbClr val="73FE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4</a:t>
            </a:r>
          </a:p>
        </p:txBody>
      </p:sp>
      <p:cxnSp>
        <p:nvCxnSpPr>
          <p:cNvPr id="128" name="Conector recto 127"/>
          <p:cNvCxnSpPr>
            <a:stCxn id="122" idx="4"/>
          </p:cNvCxnSpPr>
          <p:nvPr/>
        </p:nvCxnSpPr>
        <p:spPr>
          <a:xfrm flipH="1">
            <a:off x="6085750" y="2033090"/>
            <a:ext cx="40037" cy="975668"/>
          </a:xfrm>
          <a:prstGeom prst="line">
            <a:avLst/>
          </a:prstGeom>
          <a:ln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128"/>
          <p:cNvCxnSpPr>
            <a:stCxn id="122" idx="4"/>
          </p:cNvCxnSpPr>
          <p:nvPr/>
        </p:nvCxnSpPr>
        <p:spPr>
          <a:xfrm flipH="1">
            <a:off x="4963192" y="2033089"/>
            <a:ext cx="1162595" cy="991016"/>
          </a:xfrm>
          <a:prstGeom prst="line">
            <a:avLst/>
          </a:prstGeom>
          <a:ln>
            <a:solidFill>
              <a:srgbClr val="73FE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132"/>
          <p:cNvCxnSpPr>
            <a:stCxn id="121" idx="4"/>
          </p:cNvCxnSpPr>
          <p:nvPr/>
        </p:nvCxnSpPr>
        <p:spPr>
          <a:xfrm flipH="1">
            <a:off x="4586817" y="2036168"/>
            <a:ext cx="1163499" cy="10868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 recto 133"/>
          <p:cNvCxnSpPr>
            <a:stCxn id="121" idx="4"/>
          </p:cNvCxnSpPr>
          <p:nvPr/>
        </p:nvCxnSpPr>
        <p:spPr>
          <a:xfrm flipH="1">
            <a:off x="3499011" y="2036168"/>
            <a:ext cx="2251306" cy="108689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136"/>
          <p:cNvCxnSpPr>
            <a:stCxn id="120" idx="4"/>
          </p:cNvCxnSpPr>
          <p:nvPr/>
        </p:nvCxnSpPr>
        <p:spPr>
          <a:xfrm flipH="1">
            <a:off x="3044550" y="2036168"/>
            <a:ext cx="2314789" cy="111037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137"/>
          <p:cNvCxnSpPr>
            <a:stCxn id="120" idx="4"/>
          </p:cNvCxnSpPr>
          <p:nvPr/>
        </p:nvCxnSpPr>
        <p:spPr>
          <a:xfrm flipH="1">
            <a:off x="1928037" y="2036169"/>
            <a:ext cx="3431302" cy="110992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CuadroTexto 140"/>
          <p:cNvSpPr txBox="1"/>
          <p:nvPr/>
        </p:nvSpPr>
        <p:spPr>
          <a:xfrm>
            <a:off x="6271402" y="2705990"/>
            <a:ext cx="1107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_tradnl" b="1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“</a:t>
            </a:r>
            <a:r>
              <a:rPr lang="es-ES_tradnl" b="1" i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</a:t>
            </a:r>
            <a:r>
              <a:rPr lang="es-ES_tradnl" b="1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” </a:t>
            </a:r>
            <a:r>
              <a:rPr lang="es-ES_tradnl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Ports</a:t>
            </a:r>
            <a:endParaRPr lang="es-ES_tradnl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2" name="Rectángulo redondeado 141"/>
          <p:cNvSpPr/>
          <p:nvPr/>
        </p:nvSpPr>
        <p:spPr>
          <a:xfrm>
            <a:off x="108911" y="878616"/>
            <a:ext cx="6220460" cy="41151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>
                <a:solidFill>
                  <a:prstClr val="white"/>
                </a:solidFill>
              </a:rPr>
              <a:t>Internet</a:t>
            </a:r>
          </a:p>
        </p:txBody>
      </p:sp>
      <p:sp>
        <p:nvSpPr>
          <p:cNvPr id="143" name="CuadroTexto 142"/>
          <p:cNvSpPr txBox="1"/>
          <p:nvPr/>
        </p:nvSpPr>
        <p:spPr>
          <a:xfrm>
            <a:off x="409877" y="1356693"/>
            <a:ext cx="1218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Edge</a:t>
            </a:r>
            <a:r>
              <a:rPr lang="es-ES_tradnl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s-ES_tradnl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Pod</a:t>
            </a:r>
            <a:r>
              <a:rPr lang="es-ES_tradnl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1</a:t>
            </a:r>
          </a:p>
        </p:txBody>
      </p:sp>
      <p:sp>
        <p:nvSpPr>
          <p:cNvPr id="145" name="CuadroTexto 144"/>
          <p:cNvSpPr txBox="1"/>
          <p:nvPr/>
        </p:nvSpPr>
        <p:spPr>
          <a:xfrm>
            <a:off x="4981891" y="1356693"/>
            <a:ext cx="147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_tradnl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Edge</a:t>
            </a:r>
            <a:r>
              <a:rPr lang="es-ES_tradnl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</a:t>
            </a:r>
            <a:r>
              <a:rPr lang="es-ES_tradnl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Pod</a:t>
            </a:r>
            <a:r>
              <a:rPr lang="es-ES_tradnl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 “</a:t>
            </a:r>
            <a:r>
              <a:rPr lang="es-ES_tradnl" b="1" i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m</a:t>
            </a:r>
            <a:r>
              <a:rPr lang="es-ES_tradnl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"</a:t>
            </a:r>
          </a:p>
        </p:txBody>
      </p:sp>
      <p:sp>
        <p:nvSpPr>
          <p:cNvPr id="147" name="CuadroTexto 146"/>
          <p:cNvSpPr txBox="1"/>
          <p:nvPr/>
        </p:nvSpPr>
        <p:spPr>
          <a:xfrm>
            <a:off x="6359045" y="1948372"/>
            <a:ext cx="954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_tradnl" b="1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48 </a:t>
            </a:r>
            <a:r>
              <a:rPr lang="es-ES_tradnl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Ports</a:t>
            </a:r>
            <a:endParaRPr lang="es-ES_tradnl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148" name="CuadroTexto 147"/>
          <p:cNvSpPr txBox="1"/>
          <p:nvPr/>
        </p:nvSpPr>
        <p:spPr>
          <a:xfrm>
            <a:off x="6367642" y="1512996"/>
            <a:ext cx="103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_tradnl" b="1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“</a:t>
            </a:r>
            <a:r>
              <a:rPr lang="es-ES_tradnl" b="1" i="1" dirty="0">
                <a:solidFill>
                  <a:srgbClr val="FF0000"/>
                </a:solidFill>
                <a:latin typeface="Calibri" panose="020F0502020204030204"/>
                <a:ea typeface=""/>
                <a:cs typeface=""/>
              </a:rPr>
              <a:t>?</a:t>
            </a:r>
            <a:r>
              <a:rPr lang="es-ES_tradnl" b="1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” </a:t>
            </a:r>
            <a:r>
              <a:rPr lang="es-ES_tradnl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Ports</a:t>
            </a:r>
            <a:endParaRPr lang="es-ES_tradnl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5674504" y="260648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/>
              <a:t>Altoona</a:t>
            </a:r>
            <a:r>
              <a:rPr lang="es-ES_tradnl" dirty="0"/>
              <a:t> Facebook</a:t>
            </a:r>
          </a:p>
        </p:txBody>
      </p:sp>
      <p:sp>
        <p:nvSpPr>
          <p:cNvPr id="53" name="CuadroTexto 52"/>
          <p:cNvSpPr txBox="1"/>
          <p:nvPr/>
        </p:nvSpPr>
        <p:spPr>
          <a:xfrm>
            <a:off x="6084688" y="5364333"/>
            <a:ext cx="14659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_tradnl" sz="1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4 </a:t>
            </a:r>
            <a:r>
              <a:rPr lang="es-ES_tradnl" sz="14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Ports</a:t>
            </a:r>
            <a:r>
              <a:rPr lang="es-ES_tradnl" sz="1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, 40 </a:t>
            </a:r>
            <a:r>
              <a:rPr lang="es-ES_tradnl" sz="14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Gbps</a:t>
            </a:r>
            <a:endParaRPr lang="es-ES_tradnl" sz="14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_tradnl" sz="1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48 </a:t>
            </a:r>
            <a:r>
              <a:rPr lang="es-ES_tradnl" sz="14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Ports</a:t>
            </a:r>
            <a:r>
              <a:rPr lang="es-ES_tradnl" sz="1400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, 10 </a:t>
            </a:r>
            <a:r>
              <a:rPr lang="es-ES_tradnl" sz="1400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Gbps</a:t>
            </a:r>
            <a:endParaRPr lang="es-ES_tradnl" sz="1400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58" name="CuadroTexto 57"/>
          <p:cNvSpPr txBox="1"/>
          <p:nvPr/>
        </p:nvSpPr>
        <p:spPr>
          <a:xfrm>
            <a:off x="6046583" y="5959849"/>
            <a:ext cx="1554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s-ES_tradnl" b="1" i="1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48 </a:t>
            </a:r>
            <a:r>
              <a:rPr lang="es-ES_tradnl" dirty="0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Server /</a:t>
            </a:r>
            <a:r>
              <a:rPr lang="es-ES_tradnl" dirty="0" err="1">
                <a:solidFill>
                  <a:prstClr val="black"/>
                </a:solidFill>
                <a:latin typeface="Calibri" panose="020F0502020204030204"/>
                <a:ea typeface=""/>
                <a:cs typeface=""/>
              </a:rPr>
              <a:t>ToR</a:t>
            </a:r>
            <a:endParaRPr lang="es-ES_tradnl" dirty="0">
              <a:solidFill>
                <a:prstClr val="black"/>
              </a:solidFill>
              <a:latin typeface="Calibri" panose="020F0502020204030204"/>
              <a:ea typeface=""/>
              <a:cs typeface="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7956376" y="5518221"/>
            <a:ext cx="595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ToR</a:t>
            </a:r>
            <a:endParaRPr lang="es-ES_tradnl" dirty="0"/>
          </a:p>
        </p:txBody>
      </p:sp>
      <p:sp>
        <p:nvSpPr>
          <p:cNvPr id="9" name="CuadroTexto 8"/>
          <p:cNvSpPr txBox="1"/>
          <p:nvPr/>
        </p:nvSpPr>
        <p:spPr>
          <a:xfrm>
            <a:off x="7956376" y="4892783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Fabric</a:t>
            </a:r>
            <a:endParaRPr lang="es-ES_tradnl" dirty="0"/>
          </a:p>
        </p:txBody>
      </p:sp>
      <p:sp>
        <p:nvSpPr>
          <p:cNvPr id="10" name="CuadroTexto 9"/>
          <p:cNvSpPr txBox="1"/>
          <p:nvPr/>
        </p:nvSpPr>
        <p:spPr>
          <a:xfrm>
            <a:off x="7899970" y="2912541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Spine</a:t>
            </a:r>
            <a:endParaRPr lang="es-ES_tradnl" dirty="0"/>
          </a:p>
        </p:txBody>
      </p:sp>
      <p:sp>
        <p:nvSpPr>
          <p:cNvPr id="11" name="CuadroTexto 10"/>
          <p:cNvSpPr txBox="1"/>
          <p:nvPr/>
        </p:nvSpPr>
        <p:spPr>
          <a:xfrm>
            <a:off x="7951266" y="1816594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/>
              <a:t>Edge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242178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CD </a:t>
            </a:r>
            <a:r>
              <a:rPr lang="es-ES" b="1" dirty="0" err="1"/>
              <a:t>traffic</a:t>
            </a:r>
            <a:r>
              <a:rPr lang="es-ES" b="1"/>
              <a:t>,  </a:t>
            </a:r>
            <a:r>
              <a:rPr lang="es-ES" b="1" dirty="0" err="1"/>
              <a:t>Benson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sz="1400" dirty="0" err="1"/>
              <a:t>Traffic</a:t>
            </a:r>
            <a:r>
              <a:rPr lang="es-ES" sz="1400" dirty="0"/>
              <a:t> </a:t>
            </a:r>
            <a:r>
              <a:rPr lang="es-ES" sz="1400" dirty="0" err="1"/>
              <a:t>originating</a:t>
            </a:r>
            <a:r>
              <a:rPr lang="es-ES" sz="1400" dirty="0"/>
              <a:t> </a:t>
            </a:r>
            <a:r>
              <a:rPr lang="es-ES" sz="1400" dirty="0" err="1"/>
              <a:t>from</a:t>
            </a:r>
            <a:r>
              <a:rPr lang="es-ES" sz="1400" dirty="0"/>
              <a:t> a rack in a data center </a:t>
            </a:r>
            <a:r>
              <a:rPr lang="es-ES" sz="1400" dirty="0" err="1"/>
              <a:t>is</a:t>
            </a:r>
            <a:r>
              <a:rPr lang="es-ES" sz="1400" dirty="0"/>
              <a:t> ON/OFF in </a:t>
            </a:r>
            <a:r>
              <a:rPr lang="es-ES" sz="1400" dirty="0" err="1"/>
              <a:t>nature</a:t>
            </a:r>
            <a:r>
              <a:rPr lang="es-ES" sz="1400" dirty="0"/>
              <a:t> </a:t>
            </a:r>
            <a:r>
              <a:rPr lang="es-ES" sz="1400" dirty="0" err="1"/>
              <a:t>with</a:t>
            </a:r>
            <a:r>
              <a:rPr lang="es-ES" sz="1400" dirty="0"/>
              <a:t> </a:t>
            </a:r>
            <a:r>
              <a:rPr lang="es-ES" sz="1400" dirty="0" err="1"/>
              <a:t>properties</a:t>
            </a:r>
            <a:r>
              <a:rPr lang="es-ES" sz="1400" dirty="0"/>
              <a:t> </a:t>
            </a:r>
            <a:r>
              <a:rPr lang="es-ES" sz="1400" dirty="0" err="1"/>
              <a:t>that</a:t>
            </a:r>
            <a:r>
              <a:rPr lang="es-ES" sz="1400" dirty="0"/>
              <a:t> </a:t>
            </a:r>
            <a:r>
              <a:rPr lang="es-ES" sz="1400" dirty="0" err="1"/>
              <a:t>fit</a:t>
            </a:r>
            <a:r>
              <a:rPr lang="es-ES" sz="1400" dirty="0"/>
              <a:t> heavy-</a:t>
            </a:r>
            <a:r>
              <a:rPr lang="es-ES" sz="1400" dirty="0" err="1"/>
              <a:t>tailed</a:t>
            </a:r>
            <a:r>
              <a:rPr lang="es-ES" sz="1400" dirty="0"/>
              <a:t> </a:t>
            </a:r>
            <a:r>
              <a:rPr lang="es-ES" sz="1400" dirty="0" err="1"/>
              <a:t>distributions</a:t>
            </a:r>
            <a:r>
              <a:rPr lang="es-ES" sz="1400" dirty="0"/>
              <a:t>. </a:t>
            </a:r>
          </a:p>
          <a:p>
            <a:r>
              <a:rPr lang="es-ES" sz="1400" dirty="0"/>
              <a:t>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cloud</a:t>
            </a:r>
            <a:r>
              <a:rPr lang="es-ES" sz="1400" dirty="0"/>
              <a:t> data centers, a </a:t>
            </a:r>
            <a:r>
              <a:rPr lang="es-ES" sz="1400" dirty="0" err="1"/>
              <a:t>majority</a:t>
            </a:r>
            <a:r>
              <a:rPr lang="es-ES" sz="1400" dirty="0"/>
              <a:t> of </a:t>
            </a:r>
            <a:r>
              <a:rPr lang="es-ES" sz="1400" dirty="0" err="1"/>
              <a:t>traffic</a:t>
            </a:r>
            <a:r>
              <a:rPr lang="es-ES" sz="1400" dirty="0"/>
              <a:t> </a:t>
            </a:r>
            <a:r>
              <a:rPr lang="es-ES" sz="1400" dirty="0" err="1"/>
              <a:t>originated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servers (80%) </a:t>
            </a:r>
            <a:r>
              <a:rPr lang="es-ES" sz="1400" dirty="0" err="1"/>
              <a:t>stays</a:t>
            </a:r>
            <a:r>
              <a:rPr lang="es-ES" sz="1400" dirty="0"/>
              <a:t> </a:t>
            </a:r>
            <a:r>
              <a:rPr lang="es-ES" sz="1400" dirty="0" err="1"/>
              <a:t>within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rack</a:t>
            </a:r>
          </a:p>
          <a:p>
            <a:r>
              <a:rPr lang="es-ES" sz="1400" dirty="0"/>
              <a:t>link </a:t>
            </a:r>
            <a:r>
              <a:rPr lang="es-ES" sz="1400" dirty="0" err="1"/>
              <a:t>utilizations</a:t>
            </a:r>
            <a:r>
              <a:rPr lang="es-ES" sz="1400" dirty="0"/>
              <a:t> are </a:t>
            </a:r>
            <a:r>
              <a:rPr lang="es-ES" sz="1400" dirty="0" err="1"/>
              <a:t>rather</a:t>
            </a:r>
            <a:r>
              <a:rPr lang="es-ES" sz="1400" dirty="0"/>
              <a:t> </a:t>
            </a:r>
            <a:r>
              <a:rPr lang="es-ES" sz="1400" dirty="0" err="1"/>
              <a:t>low</a:t>
            </a:r>
            <a:r>
              <a:rPr lang="es-ES" sz="1400" dirty="0"/>
              <a:t> in </a:t>
            </a:r>
            <a:r>
              <a:rPr lang="es-ES" sz="1400" dirty="0" err="1"/>
              <a:t>all</a:t>
            </a:r>
            <a:r>
              <a:rPr lang="es-ES" sz="1400" dirty="0"/>
              <a:t> </a:t>
            </a:r>
            <a:r>
              <a:rPr lang="es-ES" sz="1400" dirty="0" err="1"/>
              <a:t>layers</a:t>
            </a:r>
            <a:r>
              <a:rPr lang="es-ES" sz="1400" dirty="0"/>
              <a:t> </a:t>
            </a:r>
            <a:r>
              <a:rPr lang="es-ES" sz="1400" dirty="0" err="1"/>
              <a:t>but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core</a:t>
            </a:r>
            <a:r>
              <a:rPr lang="es-ES" sz="1400" dirty="0"/>
              <a:t>.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core</a:t>
            </a:r>
            <a:r>
              <a:rPr lang="es-ES" sz="1400" dirty="0"/>
              <a:t>, </a:t>
            </a:r>
            <a:r>
              <a:rPr lang="es-ES" sz="1400" dirty="0" err="1"/>
              <a:t>we</a:t>
            </a:r>
            <a:r>
              <a:rPr lang="es-ES" sz="1400" dirty="0"/>
              <a:t> </a:t>
            </a:r>
            <a:r>
              <a:rPr lang="es-ES" sz="1400" dirty="0" err="1"/>
              <a:t>find</a:t>
            </a:r>
            <a:r>
              <a:rPr lang="es-ES" sz="1400" dirty="0"/>
              <a:t> </a:t>
            </a:r>
            <a:r>
              <a:rPr lang="es-ES" sz="1400" dirty="0" err="1"/>
              <a:t>that</a:t>
            </a:r>
            <a:r>
              <a:rPr lang="es-ES" sz="1400" dirty="0"/>
              <a:t> a </a:t>
            </a:r>
            <a:r>
              <a:rPr lang="es-ES" sz="1400" dirty="0" err="1"/>
              <a:t>subset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core</a:t>
            </a:r>
            <a:r>
              <a:rPr lang="es-ES" sz="1400" dirty="0"/>
              <a:t> links </a:t>
            </a:r>
            <a:r>
              <a:rPr lang="es-ES" sz="1400" dirty="0" err="1"/>
              <a:t>often</a:t>
            </a:r>
            <a:r>
              <a:rPr lang="es-ES" sz="1400" dirty="0"/>
              <a:t> </a:t>
            </a:r>
            <a:r>
              <a:rPr lang="es-ES" sz="1400" dirty="0" err="1"/>
              <a:t>experience</a:t>
            </a:r>
            <a:r>
              <a:rPr lang="es-ES" sz="1400" dirty="0"/>
              <a:t> </a:t>
            </a:r>
            <a:r>
              <a:rPr lang="es-ES" sz="1400" dirty="0" err="1"/>
              <a:t>high</a:t>
            </a:r>
            <a:r>
              <a:rPr lang="es-ES" sz="1400" dirty="0"/>
              <a:t> utiliza- </a:t>
            </a:r>
            <a:r>
              <a:rPr lang="es-ES" sz="1400" dirty="0" err="1"/>
              <a:t>tion</a:t>
            </a:r>
            <a:r>
              <a:rPr lang="es-ES" sz="1400" dirty="0"/>
              <a:t>. </a:t>
            </a:r>
            <a:r>
              <a:rPr lang="es-ES" sz="1400" dirty="0" err="1"/>
              <a:t>Furthermore</a:t>
            </a:r>
            <a:r>
              <a:rPr lang="es-ES" sz="1400" dirty="0"/>
              <a:t>,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exact</a:t>
            </a:r>
            <a:r>
              <a:rPr lang="es-ES" sz="1400" dirty="0"/>
              <a:t> </a:t>
            </a:r>
            <a:r>
              <a:rPr lang="es-ES" sz="1400" dirty="0" err="1"/>
              <a:t>number</a:t>
            </a:r>
            <a:r>
              <a:rPr lang="es-ES" sz="1400" dirty="0"/>
              <a:t> of </a:t>
            </a:r>
            <a:r>
              <a:rPr lang="es-ES" sz="1400" dirty="0" err="1"/>
              <a:t>highly</a:t>
            </a:r>
            <a:r>
              <a:rPr lang="es-ES" sz="1400" dirty="0"/>
              <a:t> </a:t>
            </a:r>
            <a:r>
              <a:rPr lang="es-ES" sz="1400" dirty="0" err="1"/>
              <a:t>utilized</a:t>
            </a:r>
            <a:r>
              <a:rPr lang="es-ES" sz="1400" dirty="0"/>
              <a:t> </a:t>
            </a:r>
            <a:r>
              <a:rPr lang="es-ES" sz="1400" dirty="0" err="1"/>
              <a:t>core</a:t>
            </a:r>
            <a:r>
              <a:rPr lang="es-ES" sz="1400" dirty="0"/>
              <a:t> links </a:t>
            </a:r>
            <a:r>
              <a:rPr lang="es-ES" sz="1400" dirty="0" err="1"/>
              <a:t>varies</a:t>
            </a:r>
            <a:r>
              <a:rPr lang="es-ES" sz="1400" dirty="0"/>
              <a:t> </a:t>
            </a:r>
            <a:r>
              <a:rPr lang="es-ES" sz="1400" dirty="0" err="1"/>
              <a:t>over</a:t>
            </a:r>
            <a:r>
              <a:rPr lang="es-ES" sz="1400" dirty="0"/>
              <a:t> time, </a:t>
            </a:r>
            <a:r>
              <a:rPr lang="es-ES" sz="1400" dirty="0" err="1"/>
              <a:t>but</a:t>
            </a:r>
            <a:r>
              <a:rPr lang="es-ES" sz="1400" dirty="0"/>
              <a:t> </a:t>
            </a:r>
            <a:r>
              <a:rPr lang="es-ES" sz="1400" dirty="0" err="1"/>
              <a:t>never</a:t>
            </a:r>
            <a:r>
              <a:rPr lang="es-ES" sz="1400" dirty="0"/>
              <a:t> </a:t>
            </a:r>
            <a:r>
              <a:rPr lang="es-ES" sz="1400" dirty="0" err="1"/>
              <a:t>exceeds</a:t>
            </a:r>
            <a:r>
              <a:rPr lang="es-ES" sz="1400" dirty="0"/>
              <a:t> 25%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core</a:t>
            </a:r>
            <a:r>
              <a:rPr lang="es-ES" sz="1400" dirty="0"/>
              <a:t> links in </a:t>
            </a:r>
            <a:r>
              <a:rPr lang="es-ES" sz="1400" dirty="0" err="1"/>
              <a:t>any</a:t>
            </a:r>
            <a:r>
              <a:rPr lang="es-ES" sz="1400" dirty="0"/>
              <a:t> data center </a:t>
            </a:r>
          </a:p>
          <a:p>
            <a:r>
              <a:rPr lang="es-ES" sz="1400" dirty="0" err="1"/>
              <a:t>Losses</a:t>
            </a:r>
            <a:r>
              <a:rPr lang="es-ES" sz="1400" dirty="0"/>
              <a:t> are </a:t>
            </a:r>
            <a:r>
              <a:rPr lang="es-ES" sz="1400" dirty="0" err="1"/>
              <a:t>not</a:t>
            </a:r>
            <a:r>
              <a:rPr lang="es-ES" sz="1400" dirty="0"/>
              <a:t> </a:t>
            </a:r>
            <a:r>
              <a:rPr lang="es-ES" sz="1400" dirty="0" err="1"/>
              <a:t>localized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links </a:t>
            </a:r>
            <a:r>
              <a:rPr lang="es-ES" sz="1400" dirty="0" err="1"/>
              <a:t>with</a:t>
            </a:r>
            <a:r>
              <a:rPr lang="es-ES" sz="1400" dirty="0"/>
              <a:t> </a:t>
            </a:r>
            <a:r>
              <a:rPr lang="es-ES" sz="1400" dirty="0" err="1"/>
              <a:t>persistently</a:t>
            </a:r>
            <a:r>
              <a:rPr lang="es-ES" sz="1400" dirty="0"/>
              <a:t> </a:t>
            </a:r>
            <a:r>
              <a:rPr lang="es-ES" sz="1400" dirty="0" err="1"/>
              <a:t>high</a:t>
            </a:r>
            <a:r>
              <a:rPr lang="es-ES" sz="1400" dirty="0"/>
              <a:t> </a:t>
            </a:r>
            <a:r>
              <a:rPr lang="es-ES" sz="1400" dirty="0" err="1"/>
              <a:t>utilization</a:t>
            </a:r>
            <a:r>
              <a:rPr lang="es-ES" sz="1400" dirty="0"/>
              <a:t>. </a:t>
            </a:r>
          </a:p>
          <a:p>
            <a:r>
              <a:rPr lang="es-ES" sz="1400" b="1" dirty="0" err="1"/>
              <a:t>Bisection</a:t>
            </a:r>
            <a:r>
              <a:rPr lang="es-ES" sz="1400" b="1" dirty="0"/>
              <a:t> </a:t>
            </a:r>
            <a:r>
              <a:rPr lang="es-ES" sz="1400" b="1" dirty="0" err="1"/>
              <a:t>Bandwidth</a:t>
            </a:r>
            <a:r>
              <a:rPr lang="es-ES" sz="1400" b="1" dirty="0"/>
              <a:t>: </a:t>
            </a:r>
            <a:r>
              <a:rPr lang="es-ES" sz="1400" dirty="0" err="1"/>
              <a:t>Recent</a:t>
            </a:r>
            <a:r>
              <a:rPr lang="es-ES" sz="1400" dirty="0"/>
              <a:t> data center </a:t>
            </a:r>
            <a:r>
              <a:rPr lang="es-ES" sz="1400" dirty="0" err="1"/>
              <a:t>network</a:t>
            </a:r>
            <a:r>
              <a:rPr lang="es-ES" sz="1400" dirty="0"/>
              <a:t> </a:t>
            </a:r>
            <a:r>
              <a:rPr lang="es-ES" sz="1400" dirty="0" err="1"/>
              <a:t>proposals</a:t>
            </a:r>
            <a:r>
              <a:rPr lang="es-ES" sz="1400" dirty="0"/>
              <a:t> </a:t>
            </a:r>
            <a:r>
              <a:rPr lang="es-ES" sz="1400" dirty="0" err="1"/>
              <a:t>have</a:t>
            </a:r>
            <a:r>
              <a:rPr lang="es-ES" sz="1400" dirty="0"/>
              <a:t> </a:t>
            </a:r>
            <a:r>
              <a:rPr lang="es-ES" sz="1400" dirty="0" err="1"/>
              <a:t>argued</a:t>
            </a:r>
            <a:r>
              <a:rPr lang="es-ES" sz="1400" dirty="0"/>
              <a:t> </a:t>
            </a:r>
            <a:r>
              <a:rPr lang="es-ES" sz="1400" dirty="0" err="1"/>
              <a:t>that</a:t>
            </a:r>
            <a:r>
              <a:rPr lang="es-ES" sz="1400" dirty="0"/>
              <a:t> data centers </a:t>
            </a:r>
            <a:r>
              <a:rPr lang="es-ES" sz="1400" dirty="0" err="1"/>
              <a:t>need</a:t>
            </a:r>
            <a:r>
              <a:rPr lang="es-ES" sz="1400" dirty="0"/>
              <a:t> </a:t>
            </a:r>
            <a:r>
              <a:rPr lang="es-ES" sz="1400" dirty="0" err="1"/>
              <a:t>high</a:t>
            </a:r>
            <a:r>
              <a:rPr lang="es-ES" sz="1400" dirty="0"/>
              <a:t> </a:t>
            </a:r>
            <a:r>
              <a:rPr lang="es-ES" sz="1400" dirty="0" err="1"/>
              <a:t>bisection</a:t>
            </a:r>
            <a:r>
              <a:rPr lang="es-ES" sz="1400" dirty="0"/>
              <a:t> </a:t>
            </a:r>
            <a:r>
              <a:rPr lang="es-ES" sz="1400" dirty="0" err="1"/>
              <a:t>bandwidth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support</a:t>
            </a:r>
            <a:r>
              <a:rPr lang="es-ES" sz="1400" dirty="0"/>
              <a:t> </a:t>
            </a:r>
            <a:r>
              <a:rPr lang="es-ES" sz="1400" dirty="0" err="1"/>
              <a:t>demanding</a:t>
            </a:r>
            <a:r>
              <a:rPr lang="es-ES" sz="1400" dirty="0"/>
              <a:t> </a:t>
            </a:r>
            <a:r>
              <a:rPr lang="es-ES" sz="1400" dirty="0" err="1"/>
              <a:t>applications</a:t>
            </a:r>
            <a:r>
              <a:rPr lang="es-ES" sz="1400" dirty="0"/>
              <a:t>. </a:t>
            </a:r>
            <a:r>
              <a:rPr lang="es-ES" sz="1400" dirty="0" err="1"/>
              <a:t>Our</a:t>
            </a:r>
            <a:r>
              <a:rPr lang="es-ES" sz="1400" dirty="0"/>
              <a:t> </a:t>
            </a:r>
            <a:r>
              <a:rPr lang="es-ES" sz="1400" dirty="0" err="1"/>
              <a:t>measurements</a:t>
            </a:r>
            <a:r>
              <a:rPr lang="es-ES" sz="1400" dirty="0"/>
              <a:t> show </a:t>
            </a:r>
            <a:r>
              <a:rPr lang="es-ES" sz="1400" dirty="0" err="1"/>
              <a:t>that</a:t>
            </a:r>
            <a:r>
              <a:rPr lang="es-ES" sz="1400" dirty="0"/>
              <a:t> </a:t>
            </a:r>
            <a:r>
              <a:rPr lang="es-ES" sz="1400" dirty="0" err="1"/>
              <a:t>only</a:t>
            </a:r>
            <a:r>
              <a:rPr lang="es-ES" sz="1400" dirty="0"/>
              <a:t> a </a:t>
            </a:r>
            <a:r>
              <a:rPr lang="es-ES" sz="1400" dirty="0" err="1"/>
              <a:t>fraction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i="1" dirty="0" err="1"/>
              <a:t>existing</a:t>
            </a:r>
            <a:r>
              <a:rPr lang="es-ES" sz="1400" i="1" dirty="0"/>
              <a:t> </a:t>
            </a:r>
            <a:r>
              <a:rPr lang="es-ES" sz="1400" i="1" dirty="0" err="1"/>
              <a:t>bisection</a:t>
            </a:r>
            <a:r>
              <a:rPr lang="es-ES" sz="1400" i="1" dirty="0"/>
              <a:t> </a:t>
            </a:r>
            <a:r>
              <a:rPr lang="es-ES" sz="1400" i="1" dirty="0" err="1"/>
              <a:t>capacity</a:t>
            </a:r>
            <a:r>
              <a:rPr lang="es-ES" sz="1400" i="1" dirty="0"/>
              <a:t>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likely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be </a:t>
            </a:r>
            <a:r>
              <a:rPr lang="es-ES" sz="1400" dirty="0" err="1"/>
              <a:t>utilized</a:t>
            </a:r>
            <a:r>
              <a:rPr lang="es-ES" sz="1400" dirty="0"/>
              <a:t> </a:t>
            </a:r>
            <a:r>
              <a:rPr lang="es-ES" sz="1400" i="1" dirty="0" err="1"/>
              <a:t>within</a:t>
            </a:r>
            <a:r>
              <a:rPr lang="es-ES" sz="1400" i="1" dirty="0"/>
              <a:t> a </a:t>
            </a:r>
            <a:r>
              <a:rPr lang="es-ES" sz="1400" i="1" dirty="0" err="1"/>
              <a:t>given</a:t>
            </a:r>
            <a:r>
              <a:rPr lang="es-ES" sz="1400" i="1" dirty="0"/>
              <a:t> time </a:t>
            </a:r>
            <a:r>
              <a:rPr lang="es-ES" sz="1400" i="1" dirty="0" err="1"/>
              <a:t>interval</a:t>
            </a:r>
            <a:r>
              <a:rPr lang="es-ES" sz="1400" i="1" dirty="0"/>
              <a:t> </a:t>
            </a:r>
            <a:r>
              <a:rPr lang="es-ES" sz="1400" dirty="0"/>
              <a:t>in </a:t>
            </a:r>
            <a:r>
              <a:rPr lang="es-ES" sz="1400" dirty="0" err="1"/>
              <a:t>all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data </a:t>
            </a:r>
            <a:r>
              <a:rPr lang="es-ES" sz="1400" dirty="0" err="1"/>
              <a:t>cen</a:t>
            </a:r>
            <a:r>
              <a:rPr lang="es-ES" sz="1400" dirty="0"/>
              <a:t>- </a:t>
            </a:r>
            <a:r>
              <a:rPr lang="es-ES" sz="1400" dirty="0" err="1"/>
              <a:t>ters</a:t>
            </a:r>
            <a:r>
              <a:rPr lang="es-ES" sz="1400" dirty="0"/>
              <a:t>, </a:t>
            </a:r>
            <a:r>
              <a:rPr lang="es-ES" sz="1400" dirty="0" err="1"/>
              <a:t>even</a:t>
            </a:r>
            <a:r>
              <a:rPr lang="es-ES" sz="1400" dirty="0"/>
              <a:t> in </a:t>
            </a:r>
            <a:r>
              <a:rPr lang="es-ES" sz="1400" dirty="0" err="1"/>
              <a:t>the</a:t>
            </a:r>
            <a:r>
              <a:rPr lang="es-ES" sz="1400" dirty="0"/>
              <a:t> “</a:t>
            </a:r>
            <a:r>
              <a:rPr lang="es-ES" sz="1400" dirty="0" err="1"/>
              <a:t>worst</a:t>
            </a:r>
            <a:r>
              <a:rPr lang="es-ES" sz="1400" dirty="0"/>
              <a:t> case” </a:t>
            </a:r>
            <a:r>
              <a:rPr lang="es-ES" sz="1400" dirty="0" err="1"/>
              <a:t>Map</a:t>
            </a:r>
            <a:r>
              <a:rPr lang="es-ES" sz="1400" dirty="0"/>
              <a:t>-reduce</a:t>
            </a:r>
          </a:p>
          <a:p>
            <a:r>
              <a:rPr lang="es-ES" sz="1400" dirty="0" err="1"/>
              <a:t>Instant</a:t>
            </a:r>
            <a:r>
              <a:rPr lang="es-ES" sz="1400" dirty="0"/>
              <a:t> </a:t>
            </a:r>
            <a:r>
              <a:rPr lang="es-ES" sz="1400" dirty="0" err="1"/>
              <a:t>Messaging</a:t>
            </a:r>
            <a:r>
              <a:rPr lang="es-ES" sz="1400" dirty="0"/>
              <a:t>, </a:t>
            </a:r>
            <a:r>
              <a:rPr lang="es-ES" sz="1400" dirty="0" err="1"/>
              <a:t>Webmail</a:t>
            </a:r>
            <a:r>
              <a:rPr lang="es-ES" sz="1400" dirty="0"/>
              <a:t>, </a:t>
            </a:r>
            <a:r>
              <a:rPr lang="es-ES" sz="1400" dirty="0" err="1"/>
              <a:t>search</a:t>
            </a:r>
            <a:r>
              <a:rPr lang="es-ES" sz="1400" dirty="0"/>
              <a:t>, </a:t>
            </a:r>
            <a:r>
              <a:rPr lang="es-ES" sz="1400" dirty="0" err="1"/>
              <a:t>indexing</a:t>
            </a:r>
            <a:r>
              <a:rPr lang="es-ES" sz="1400" dirty="0"/>
              <a:t>, and video </a:t>
            </a:r>
          </a:p>
          <a:p>
            <a:r>
              <a:rPr lang="es-ES" sz="1400" dirty="0"/>
              <a:t>80%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flows</a:t>
            </a:r>
            <a:r>
              <a:rPr lang="es-ES" sz="1400" dirty="0"/>
              <a:t> are </a:t>
            </a:r>
            <a:r>
              <a:rPr lang="es-ES" sz="1400" dirty="0" err="1"/>
              <a:t>less</a:t>
            </a:r>
            <a:r>
              <a:rPr lang="es-ES" sz="1400" dirty="0"/>
              <a:t> </a:t>
            </a:r>
            <a:r>
              <a:rPr lang="es-ES" sz="1400" dirty="0" err="1"/>
              <a:t>than</a:t>
            </a:r>
            <a:r>
              <a:rPr lang="es-ES" sz="1400" dirty="0"/>
              <a:t> 11’’</a:t>
            </a:r>
          </a:p>
          <a:p>
            <a:r>
              <a:rPr lang="es-ES" sz="1400" dirty="0"/>
              <a:t>200 Bytes and 1400 Bytes. </a:t>
            </a:r>
            <a:r>
              <a:rPr lang="es-ES" sz="1400" dirty="0" err="1"/>
              <a:t>Surprisingly</a:t>
            </a:r>
            <a:r>
              <a:rPr lang="es-ES" sz="1400" dirty="0"/>
              <a:t>, </a:t>
            </a:r>
            <a:r>
              <a:rPr lang="es-ES" sz="1400" dirty="0" err="1"/>
              <a:t>we</a:t>
            </a:r>
            <a:r>
              <a:rPr lang="es-ES" sz="1400" dirty="0"/>
              <a:t> </a:t>
            </a:r>
            <a:r>
              <a:rPr lang="es-ES" sz="1400" dirty="0" err="1"/>
              <a:t>found</a:t>
            </a:r>
            <a:r>
              <a:rPr lang="es-ES" sz="1400" dirty="0"/>
              <a:t> </a:t>
            </a:r>
            <a:r>
              <a:rPr lang="es-ES" sz="1400" dirty="0" err="1"/>
              <a:t>application</a:t>
            </a:r>
            <a:r>
              <a:rPr lang="es-ES" sz="1400" dirty="0"/>
              <a:t> </a:t>
            </a:r>
            <a:r>
              <a:rPr lang="es-ES" sz="1400" dirty="0" err="1"/>
              <a:t>keep-alive</a:t>
            </a:r>
            <a:r>
              <a:rPr lang="es-ES" sz="1400" dirty="0"/>
              <a:t> </a:t>
            </a:r>
            <a:r>
              <a:rPr lang="es-ES" sz="1400" dirty="0" err="1"/>
              <a:t>packets</a:t>
            </a:r>
            <a:r>
              <a:rPr lang="es-ES" sz="1400" dirty="0"/>
              <a:t> as a </a:t>
            </a:r>
            <a:r>
              <a:rPr lang="es-ES" sz="1400" dirty="0" err="1"/>
              <a:t>major</a:t>
            </a:r>
            <a:r>
              <a:rPr lang="es-ES" sz="1400" dirty="0"/>
              <a:t> </a:t>
            </a:r>
            <a:r>
              <a:rPr lang="es-ES" sz="1400" dirty="0" err="1"/>
              <a:t>reason</a:t>
            </a:r>
            <a:r>
              <a:rPr lang="es-ES" sz="1400" dirty="0"/>
              <a:t>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small</a:t>
            </a:r>
            <a:r>
              <a:rPr lang="es-ES" sz="1400" dirty="0"/>
              <a:t> </a:t>
            </a:r>
            <a:r>
              <a:rPr lang="es-ES" sz="1400" dirty="0" err="1"/>
              <a:t>packets</a:t>
            </a:r>
            <a:r>
              <a:rPr lang="es-ES" sz="1400" dirty="0"/>
              <a:t>, </a:t>
            </a:r>
            <a:r>
              <a:rPr lang="es-ES" sz="1400" dirty="0" err="1"/>
              <a:t>with</a:t>
            </a:r>
            <a:r>
              <a:rPr lang="es-ES" sz="1400" dirty="0"/>
              <a:t> TCP </a:t>
            </a:r>
            <a:r>
              <a:rPr lang="es-ES" sz="1400" dirty="0" err="1"/>
              <a:t>acknowledg</a:t>
            </a:r>
            <a:r>
              <a:rPr lang="es-ES" sz="1400" dirty="0"/>
              <a:t>- </a:t>
            </a:r>
            <a:r>
              <a:rPr lang="es-ES" sz="1400" dirty="0" err="1"/>
              <a:t>ments</a:t>
            </a:r>
            <a:r>
              <a:rPr lang="es-ES" sz="1400" dirty="0"/>
              <a:t>, as </a:t>
            </a:r>
            <a:r>
              <a:rPr lang="es-ES" sz="1400" dirty="0" err="1"/>
              <a:t>expected</a:t>
            </a:r>
            <a:r>
              <a:rPr lang="es-ES" sz="1400" dirty="0"/>
              <a:t>, </a:t>
            </a:r>
            <a:r>
              <a:rPr lang="es-ES" sz="1400" dirty="0" err="1"/>
              <a:t>being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other</a:t>
            </a:r>
            <a:r>
              <a:rPr lang="es-ES" sz="1400" dirty="0"/>
              <a:t> </a:t>
            </a:r>
            <a:r>
              <a:rPr lang="es-ES" sz="1400" dirty="0" err="1"/>
              <a:t>major</a:t>
            </a:r>
            <a:r>
              <a:rPr lang="es-ES" sz="1400" dirty="0"/>
              <a:t> </a:t>
            </a:r>
            <a:r>
              <a:rPr lang="es-ES" sz="1400" dirty="0" err="1"/>
              <a:t>contributor</a:t>
            </a:r>
            <a:r>
              <a:rPr lang="es-ES" sz="1400" dirty="0"/>
              <a:t>. </a:t>
            </a:r>
            <a:r>
              <a:rPr lang="es-ES" sz="1400" dirty="0" err="1"/>
              <a:t>Upon</a:t>
            </a:r>
            <a:r>
              <a:rPr lang="es-ES" sz="1400" dirty="0"/>
              <a:t> </a:t>
            </a:r>
            <a:r>
              <a:rPr lang="es-ES" sz="1400" dirty="0" err="1"/>
              <a:t>close</a:t>
            </a:r>
            <a:r>
              <a:rPr lang="es-ES" sz="1400" dirty="0"/>
              <a:t> </a:t>
            </a:r>
            <a:r>
              <a:rPr lang="es-ES" sz="1400" dirty="0" err="1"/>
              <a:t>inspection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packet</a:t>
            </a:r>
            <a:r>
              <a:rPr lang="es-ES" sz="1400" dirty="0"/>
              <a:t> traces, </a:t>
            </a:r>
            <a:r>
              <a:rPr lang="es-ES" sz="1400" dirty="0" err="1"/>
              <a:t>we</a:t>
            </a:r>
            <a:r>
              <a:rPr lang="es-ES" sz="1400" dirty="0"/>
              <a:t> </a:t>
            </a:r>
            <a:r>
              <a:rPr lang="es-ES" sz="1400" dirty="0" err="1"/>
              <a:t>found</a:t>
            </a:r>
            <a:r>
              <a:rPr lang="es-ES" sz="1400" dirty="0"/>
              <a:t> </a:t>
            </a:r>
            <a:r>
              <a:rPr lang="es-ES" sz="1400" dirty="0" err="1"/>
              <a:t>that</a:t>
            </a:r>
            <a:r>
              <a:rPr lang="es-ES" sz="1400" dirty="0"/>
              <a:t> </a:t>
            </a:r>
            <a:r>
              <a:rPr lang="es-ES" sz="1400" dirty="0" err="1"/>
              <a:t>certain</a:t>
            </a:r>
            <a:r>
              <a:rPr lang="es-ES" sz="1400" dirty="0"/>
              <a:t> </a:t>
            </a:r>
            <a:r>
              <a:rPr lang="es-ES" sz="1400" dirty="0" err="1"/>
              <a:t>applications</a:t>
            </a:r>
            <a:r>
              <a:rPr lang="es-ES" sz="1400" dirty="0"/>
              <a:t>, </a:t>
            </a:r>
            <a:r>
              <a:rPr lang="es-ES" sz="1400" dirty="0" err="1"/>
              <a:t>including</a:t>
            </a:r>
            <a:r>
              <a:rPr lang="es-ES" sz="1400" dirty="0"/>
              <a:t> MSSQL, HTTP, and SMB, </a:t>
            </a:r>
            <a:r>
              <a:rPr lang="es-ES" sz="1400" dirty="0" err="1"/>
              <a:t>contributed</a:t>
            </a:r>
            <a:r>
              <a:rPr lang="es-ES" sz="1400" dirty="0"/>
              <a:t> more </a:t>
            </a:r>
            <a:r>
              <a:rPr lang="es-ES" sz="1400" dirty="0" err="1"/>
              <a:t>small</a:t>
            </a:r>
            <a:r>
              <a:rPr lang="es-ES" sz="1400" dirty="0"/>
              <a:t> pack- </a:t>
            </a:r>
            <a:r>
              <a:rPr lang="es-ES" sz="1400" dirty="0" err="1"/>
              <a:t>ets</a:t>
            </a:r>
            <a:r>
              <a:rPr lang="es-ES" sz="1400" dirty="0"/>
              <a:t> </a:t>
            </a:r>
            <a:r>
              <a:rPr lang="es-ES" sz="1400" dirty="0" err="1"/>
              <a:t>than</a:t>
            </a:r>
            <a:r>
              <a:rPr lang="es-ES" sz="1400" dirty="0"/>
              <a:t> </a:t>
            </a:r>
            <a:r>
              <a:rPr lang="es-ES" sz="1400" dirty="0" err="1"/>
              <a:t>large</a:t>
            </a:r>
            <a:r>
              <a:rPr lang="es-ES" sz="1400" dirty="0"/>
              <a:t> </a:t>
            </a:r>
            <a:r>
              <a:rPr lang="es-ES" sz="1400" dirty="0" err="1"/>
              <a:t>packets</a:t>
            </a:r>
            <a:r>
              <a:rPr lang="es-ES" sz="1400" dirty="0"/>
              <a:t> </a:t>
            </a:r>
          </a:p>
          <a:p>
            <a:r>
              <a:rPr lang="es-ES" sz="1400" dirty="0" err="1"/>
              <a:t>hot</a:t>
            </a:r>
            <a:r>
              <a:rPr lang="es-ES" sz="1400" dirty="0"/>
              <a:t>-spot links—</a:t>
            </a:r>
            <a:r>
              <a:rPr lang="es-ES" sz="1400" dirty="0" err="1"/>
              <a:t>those</a:t>
            </a:r>
            <a:r>
              <a:rPr lang="es-ES" sz="1400" dirty="0"/>
              <a:t> </a:t>
            </a:r>
            <a:r>
              <a:rPr lang="es-ES" sz="1400" dirty="0" err="1"/>
              <a:t>with</a:t>
            </a:r>
            <a:r>
              <a:rPr lang="es-ES" sz="1400" dirty="0"/>
              <a:t> 70% </a:t>
            </a:r>
            <a:r>
              <a:rPr lang="es-ES" sz="1400" dirty="0" err="1"/>
              <a:t>or</a:t>
            </a:r>
            <a:r>
              <a:rPr lang="es-ES" sz="1400" dirty="0"/>
              <a:t> </a:t>
            </a:r>
            <a:r>
              <a:rPr lang="es-ES" sz="1400" dirty="0" err="1"/>
              <a:t>higher</a:t>
            </a:r>
            <a:r>
              <a:rPr lang="es-ES" sz="1400" dirty="0"/>
              <a:t> </a:t>
            </a:r>
            <a:r>
              <a:rPr lang="es-ES" sz="1400" dirty="0" err="1"/>
              <a:t>utilization</a:t>
            </a:r>
            <a:r>
              <a:rPr lang="es-ES" sz="1400" dirty="0"/>
              <a:t> </a:t>
            </a:r>
          </a:p>
          <a:p>
            <a:r>
              <a:rPr lang="es-ES" sz="1400" dirty="0"/>
              <a:t>3% of </a:t>
            </a:r>
            <a:r>
              <a:rPr lang="es-ES" sz="1400" dirty="0" err="1"/>
              <a:t>the</a:t>
            </a:r>
            <a:r>
              <a:rPr lang="es-ES" sz="1400" dirty="0"/>
              <a:t> links in </a:t>
            </a:r>
            <a:r>
              <a:rPr lang="es-ES" sz="1400" dirty="0" err="1"/>
              <a:t>these</a:t>
            </a:r>
            <a:r>
              <a:rPr lang="es-ES" sz="1400" dirty="0"/>
              <a:t> </a:t>
            </a:r>
            <a:r>
              <a:rPr lang="es-ES" sz="1400" dirty="0" err="1"/>
              <a:t>two</a:t>
            </a:r>
            <a:r>
              <a:rPr lang="es-ES" sz="1400" dirty="0"/>
              <a:t> </a:t>
            </a:r>
            <a:r>
              <a:rPr lang="es-ES" sz="1400" dirty="0" err="1"/>
              <a:t>layers</a:t>
            </a:r>
            <a:r>
              <a:rPr lang="es-ES" sz="1400" dirty="0"/>
              <a:t> </a:t>
            </a:r>
            <a:r>
              <a:rPr lang="es-ES" sz="1400" dirty="0" err="1"/>
              <a:t>appear</a:t>
            </a:r>
            <a:r>
              <a:rPr lang="es-ES" sz="1400" dirty="0"/>
              <a:t> as a </a:t>
            </a:r>
            <a:r>
              <a:rPr lang="es-ES" sz="1400" dirty="0" err="1"/>
              <a:t>hot</a:t>
            </a:r>
            <a:r>
              <a:rPr lang="es-ES" sz="1400" dirty="0"/>
              <a:t>-spot </a:t>
            </a:r>
            <a:r>
              <a:rPr lang="es-ES" sz="1400" dirty="0" err="1"/>
              <a:t>for</a:t>
            </a:r>
            <a:r>
              <a:rPr lang="es-ES" sz="1400" dirty="0"/>
              <a:t> more </a:t>
            </a:r>
            <a:r>
              <a:rPr lang="es-ES" sz="1400" dirty="0" err="1"/>
              <a:t>than</a:t>
            </a:r>
            <a:r>
              <a:rPr lang="es-ES" sz="1400" dirty="0"/>
              <a:t> 0.1% </a:t>
            </a:r>
          </a:p>
          <a:p>
            <a:r>
              <a:rPr lang="es-ES" sz="1400" dirty="0"/>
              <a:t>Hot-spot </a:t>
            </a:r>
            <a:r>
              <a:rPr lang="es-ES" sz="1400" dirty="0" err="1"/>
              <a:t>only</a:t>
            </a:r>
            <a:r>
              <a:rPr lang="es-ES" sz="1400" dirty="0"/>
              <a:t> at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core</a:t>
            </a:r>
            <a:r>
              <a:rPr lang="es-ES" sz="1400" dirty="0"/>
              <a:t> link &lt; 25%</a:t>
            </a:r>
          </a:p>
          <a:p>
            <a:r>
              <a:rPr lang="es-ES" sz="1400" dirty="0" err="1"/>
              <a:t>OpenFlow</a:t>
            </a:r>
            <a:r>
              <a:rPr lang="es-ES" sz="1400" dirty="0"/>
              <a:t> debe soportar 10M de nuevas entradas/sec. Retardo adicional de crear la entrada para flujos cortos, 10 </a:t>
            </a:r>
            <a:r>
              <a:rPr lang="es-ES" sz="1400" dirty="0" err="1"/>
              <a:t>msec</a:t>
            </a:r>
            <a:endParaRPr lang="es-ES" sz="1400" dirty="0"/>
          </a:p>
          <a:p>
            <a:pPr marL="0" indent="0">
              <a:buNone/>
            </a:pPr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r>
              <a:rPr lang="es-ES" sz="1400" dirty="0" err="1"/>
              <a:t>Kandula</a:t>
            </a:r>
            <a:r>
              <a:rPr lang="es-ES" sz="1400" dirty="0"/>
              <a:t>. </a:t>
            </a:r>
            <a:r>
              <a:rPr lang="es-ES" sz="1400" dirty="0">
                <a:latin typeface="MinionPro"/>
              </a:rPr>
              <a:t>85% of </a:t>
            </a:r>
            <a:r>
              <a:rPr lang="es-ES" sz="1400" dirty="0" err="1">
                <a:latin typeface="MinionPro"/>
              </a:rPr>
              <a:t>the</a:t>
            </a:r>
            <a:r>
              <a:rPr lang="es-ES" sz="1400" dirty="0">
                <a:latin typeface="MinionPro"/>
              </a:rPr>
              <a:t> links observe </a:t>
            </a:r>
            <a:r>
              <a:rPr lang="es-ES" sz="1400" dirty="0" err="1">
                <a:latin typeface="MinionPro"/>
              </a:rPr>
              <a:t>congestion</a:t>
            </a:r>
            <a:r>
              <a:rPr lang="es-ES" sz="1400" dirty="0">
                <a:latin typeface="MinionPro"/>
              </a:rPr>
              <a:t> </a:t>
            </a:r>
            <a:r>
              <a:rPr lang="es-ES" sz="1400" dirty="0" err="1">
                <a:latin typeface="MinionPro"/>
              </a:rPr>
              <a:t>lasting</a:t>
            </a:r>
            <a:r>
              <a:rPr lang="es-ES" sz="1400" dirty="0">
                <a:latin typeface="MinionPro"/>
              </a:rPr>
              <a:t> at </a:t>
            </a:r>
            <a:r>
              <a:rPr lang="es-ES" sz="1400" dirty="0" err="1">
                <a:latin typeface="MinionPro"/>
              </a:rPr>
              <a:t>least</a:t>
            </a:r>
            <a:r>
              <a:rPr lang="es-ES" sz="1400" dirty="0">
                <a:latin typeface="MinionPro"/>
              </a:rPr>
              <a:t>  10 </a:t>
            </a:r>
            <a:r>
              <a:rPr lang="es-ES" sz="1400" dirty="0" err="1">
                <a:latin typeface="MinionPro"/>
              </a:rPr>
              <a:t>seconds</a:t>
            </a:r>
            <a:r>
              <a:rPr lang="es-ES" sz="1400" dirty="0">
                <a:latin typeface="MinionPro"/>
              </a:rPr>
              <a:t> </a:t>
            </a:r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15897609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CD </a:t>
            </a:r>
            <a:r>
              <a:rPr lang="es-ES" b="1" dirty="0" err="1"/>
              <a:t>traffic</a:t>
            </a:r>
            <a:r>
              <a:rPr lang="es-ES" b="1" dirty="0"/>
              <a:t>, </a:t>
            </a:r>
            <a:r>
              <a:rPr lang="es-ES" b="1" dirty="0" err="1"/>
              <a:t>Benson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400" dirty="0"/>
              <a:t>(1) In </a:t>
            </a:r>
            <a:r>
              <a:rPr lang="es-ES" sz="1400" dirty="0" err="1"/>
              <a:t>cloud</a:t>
            </a:r>
            <a:r>
              <a:rPr lang="es-ES" sz="1400" dirty="0"/>
              <a:t> data centers, a </a:t>
            </a:r>
            <a:r>
              <a:rPr lang="es-ES" sz="1400" dirty="0" err="1"/>
              <a:t>significant</a:t>
            </a:r>
            <a:r>
              <a:rPr lang="es-ES" sz="1400" dirty="0"/>
              <a:t> </a:t>
            </a:r>
            <a:r>
              <a:rPr lang="es-ES" sz="1400" dirty="0" err="1"/>
              <a:t>fraction</a:t>
            </a:r>
            <a:r>
              <a:rPr lang="es-ES" sz="1400" dirty="0"/>
              <a:t> of </a:t>
            </a:r>
            <a:r>
              <a:rPr lang="es-ES" sz="1400" dirty="0" err="1"/>
              <a:t>traffic</a:t>
            </a:r>
            <a:r>
              <a:rPr lang="es-ES" sz="1400" dirty="0"/>
              <a:t> </a:t>
            </a:r>
            <a:r>
              <a:rPr lang="es-ES" sz="1400" dirty="0" err="1"/>
              <a:t>stays</a:t>
            </a:r>
            <a:r>
              <a:rPr lang="es-ES" sz="1400" dirty="0"/>
              <a:t> </a:t>
            </a:r>
            <a:r>
              <a:rPr lang="es-ES" sz="1400" dirty="0" err="1"/>
              <a:t>inside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rack, </a:t>
            </a:r>
            <a:r>
              <a:rPr lang="es-ES" sz="1400" dirty="0" err="1"/>
              <a:t>while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opposite</a:t>
            </a:r>
            <a:r>
              <a:rPr lang="es-ES" sz="1400" dirty="0"/>
              <a:t> </a:t>
            </a:r>
            <a:r>
              <a:rPr lang="es-ES" sz="1400" dirty="0" err="1"/>
              <a:t>is</a:t>
            </a:r>
            <a:r>
              <a:rPr lang="es-ES" sz="1400" dirty="0"/>
              <a:t> true </a:t>
            </a:r>
            <a:r>
              <a:rPr lang="es-ES" sz="1400" dirty="0" err="1"/>
              <a:t>for</a:t>
            </a:r>
            <a:r>
              <a:rPr lang="es-ES" sz="1400" dirty="0"/>
              <a:t> </a:t>
            </a:r>
            <a:r>
              <a:rPr lang="es-ES" sz="1400" dirty="0" err="1"/>
              <a:t>enterprise</a:t>
            </a:r>
            <a:r>
              <a:rPr lang="es-ES" sz="1400" dirty="0"/>
              <a:t> and campus data centers; </a:t>
            </a:r>
          </a:p>
          <a:p>
            <a:r>
              <a:rPr lang="es-ES" sz="1400" dirty="0"/>
              <a:t>(2) </a:t>
            </a:r>
            <a:r>
              <a:rPr lang="es-ES" sz="1400" dirty="0" err="1"/>
              <a:t>On</a:t>
            </a:r>
            <a:r>
              <a:rPr lang="es-ES" sz="1400" dirty="0"/>
              <a:t> </a:t>
            </a:r>
            <a:r>
              <a:rPr lang="es-ES" sz="1400" dirty="0" err="1"/>
              <a:t>average</a:t>
            </a:r>
            <a:r>
              <a:rPr lang="es-ES" sz="1400" dirty="0"/>
              <a:t>,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core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data center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most</a:t>
            </a:r>
            <a:r>
              <a:rPr lang="es-ES" sz="1400" dirty="0"/>
              <a:t> </a:t>
            </a:r>
            <a:r>
              <a:rPr lang="es-ES" sz="1400" dirty="0" err="1"/>
              <a:t>utilized</a:t>
            </a:r>
            <a:r>
              <a:rPr lang="es-ES" sz="1400" dirty="0"/>
              <a:t> </a:t>
            </a:r>
            <a:r>
              <a:rPr lang="es-ES" sz="1400" dirty="0" err="1"/>
              <a:t>layer</a:t>
            </a:r>
            <a:r>
              <a:rPr lang="es-ES" sz="1400" dirty="0"/>
              <a:t>, </a:t>
            </a:r>
            <a:r>
              <a:rPr lang="es-ES" sz="1400" dirty="0" err="1"/>
              <a:t>while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data center </a:t>
            </a:r>
            <a:r>
              <a:rPr lang="es-ES" sz="1400" dirty="0" err="1"/>
              <a:t>edge</a:t>
            </a:r>
            <a:r>
              <a:rPr lang="es-ES" sz="1400" dirty="0"/>
              <a:t>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lightly</a:t>
            </a:r>
            <a:r>
              <a:rPr lang="es-ES" sz="1400" dirty="0"/>
              <a:t> </a:t>
            </a:r>
            <a:r>
              <a:rPr lang="es-ES" sz="1400" dirty="0" err="1"/>
              <a:t>utilized</a:t>
            </a:r>
            <a:r>
              <a:rPr lang="es-ES" sz="1400" dirty="0"/>
              <a:t>;</a:t>
            </a:r>
          </a:p>
          <a:p>
            <a:r>
              <a:rPr lang="es-ES" sz="1400" dirty="0"/>
              <a:t>(3)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core</a:t>
            </a:r>
            <a:r>
              <a:rPr lang="es-ES" sz="1400" dirty="0"/>
              <a:t> </a:t>
            </a:r>
            <a:r>
              <a:rPr lang="es-ES" sz="1400" dirty="0" err="1"/>
              <a:t>layers</a:t>
            </a:r>
            <a:r>
              <a:rPr lang="es-ES" sz="1400" dirty="0"/>
              <a:t> in </a:t>
            </a:r>
            <a:r>
              <a:rPr lang="es-ES" sz="1400" dirty="0" err="1"/>
              <a:t>various</a:t>
            </a:r>
            <a:r>
              <a:rPr lang="es-ES" sz="1400" dirty="0"/>
              <a:t> data centers do </a:t>
            </a:r>
            <a:r>
              <a:rPr lang="es-ES" sz="1400" dirty="0" err="1"/>
              <a:t>contain</a:t>
            </a:r>
            <a:r>
              <a:rPr lang="es-ES" sz="1400" dirty="0"/>
              <a:t> </a:t>
            </a:r>
            <a:r>
              <a:rPr lang="es-ES" sz="1400" dirty="0" err="1"/>
              <a:t>hot</a:t>
            </a:r>
            <a:r>
              <a:rPr lang="es-ES" sz="1400" dirty="0"/>
              <a:t>-spot links. In </a:t>
            </a:r>
            <a:r>
              <a:rPr lang="es-ES" sz="1400" dirty="0" err="1"/>
              <a:t>some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data centers,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hot</a:t>
            </a:r>
            <a:r>
              <a:rPr lang="es-ES" sz="1400" dirty="0"/>
              <a:t>-spots </a:t>
            </a:r>
            <a:r>
              <a:rPr lang="es-ES" sz="1400" dirty="0" err="1"/>
              <a:t>appear</a:t>
            </a:r>
            <a:r>
              <a:rPr lang="es-ES" sz="1400" dirty="0"/>
              <a:t> </a:t>
            </a:r>
            <a:r>
              <a:rPr lang="es-ES" sz="1400" dirty="0" err="1"/>
              <a:t>only</a:t>
            </a:r>
            <a:r>
              <a:rPr lang="es-ES" sz="1400" dirty="0"/>
              <a:t> </a:t>
            </a:r>
            <a:r>
              <a:rPr lang="es-ES" sz="1400" dirty="0" err="1"/>
              <a:t>occasionally</a:t>
            </a:r>
            <a:r>
              <a:rPr lang="es-ES" sz="1400" dirty="0"/>
              <a:t>. In </a:t>
            </a:r>
            <a:r>
              <a:rPr lang="es-ES" sz="1400" dirty="0" err="1"/>
              <a:t>some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cloud</a:t>
            </a:r>
            <a:r>
              <a:rPr lang="es-ES" sz="1400" dirty="0"/>
              <a:t> data </a:t>
            </a:r>
            <a:r>
              <a:rPr lang="es-ES" sz="1400" dirty="0" err="1"/>
              <a:t>cen</a:t>
            </a:r>
            <a:r>
              <a:rPr lang="es-ES" sz="1400" dirty="0"/>
              <a:t>- </a:t>
            </a:r>
            <a:r>
              <a:rPr lang="es-ES" sz="1400" dirty="0" err="1"/>
              <a:t>ters</a:t>
            </a:r>
            <a:r>
              <a:rPr lang="es-ES" sz="1400" dirty="0"/>
              <a:t>, a </a:t>
            </a:r>
            <a:r>
              <a:rPr lang="es-ES" sz="1400" dirty="0" err="1"/>
              <a:t>significant</a:t>
            </a:r>
            <a:r>
              <a:rPr lang="es-ES" sz="1400" dirty="0"/>
              <a:t> </a:t>
            </a:r>
            <a:r>
              <a:rPr lang="es-ES" sz="1400" dirty="0" err="1"/>
              <a:t>fraction</a:t>
            </a:r>
            <a:r>
              <a:rPr lang="es-ES" sz="1400" dirty="0"/>
              <a:t> of </a:t>
            </a:r>
            <a:r>
              <a:rPr lang="es-ES" sz="1400" dirty="0" err="1"/>
              <a:t>core</a:t>
            </a:r>
            <a:r>
              <a:rPr lang="es-ES" sz="1400" dirty="0"/>
              <a:t> links </a:t>
            </a:r>
            <a:r>
              <a:rPr lang="es-ES" sz="1400" dirty="0" err="1"/>
              <a:t>appear</a:t>
            </a:r>
            <a:r>
              <a:rPr lang="es-ES" sz="1400" dirty="0"/>
              <a:t> as </a:t>
            </a:r>
            <a:r>
              <a:rPr lang="es-ES" sz="1400" dirty="0" err="1"/>
              <a:t>hot</a:t>
            </a:r>
            <a:r>
              <a:rPr lang="es-ES" sz="1400" dirty="0"/>
              <a:t>-spots a </a:t>
            </a:r>
            <a:r>
              <a:rPr lang="es-ES" sz="1400" dirty="0" err="1"/>
              <a:t>large</a:t>
            </a:r>
            <a:r>
              <a:rPr lang="es-ES" sz="1400" dirty="0"/>
              <a:t> </a:t>
            </a:r>
            <a:r>
              <a:rPr lang="es-ES" sz="1400" dirty="0" err="1"/>
              <a:t>fraction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time. At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same</a:t>
            </a:r>
            <a:r>
              <a:rPr lang="es-ES" sz="1400" dirty="0"/>
              <a:t> time,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number</a:t>
            </a:r>
            <a:r>
              <a:rPr lang="es-ES" sz="1400" dirty="0"/>
              <a:t> of </a:t>
            </a:r>
            <a:r>
              <a:rPr lang="es-ES" sz="1400" dirty="0" err="1"/>
              <a:t>core</a:t>
            </a:r>
            <a:r>
              <a:rPr lang="es-ES" sz="1400" dirty="0"/>
              <a:t> links </a:t>
            </a:r>
            <a:r>
              <a:rPr lang="es-ES" sz="1400" dirty="0" err="1"/>
              <a:t>that</a:t>
            </a:r>
            <a:r>
              <a:rPr lang="es-ES" sz="1400" dirty="0"/>
              <a:t> are </a:t>
            </a:r>
            <a:r>
              <a:rPr lang="es-ES" sz="1400" dirty="0" err="1"/>
              <a:t>hot</a:t>
            </a:r>
            <a:r>
              <a:rPr lang="es-ES" sz="1400" dirty="0"/>
              <a:t>-spots at </a:t>
            </a:r>
            <a:r>
              <a:rPr lang="es-ES" sz="1400" dirty="0" err="1"/>
              <a:t>any</a:t>
            </a:r>
            <a:r>
              <a:rPr lang="es-ES" sz="1400" dirty="0"/>
              <a:t> </a:t>
            </a:r>
            <a:r>
              <a:rPr lang="es-ES" sz="1400" dirty="0" err="1"/>
              <a:t>given</a:t>
            </a:r>
            <a:r>
              <a:rPr lang="es-ES" sz="1400" dirty="0"/>
              <a:t> time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less</a:t>
            </a:r>
            <a:r>
              <a:rPr lang="es-ES" sz="1400" dirty="0"/>
              <a:t> </a:t>
            </a:r>
            <a:r>
              <a:rPr lang="es-ES" sz="1400" dirty="0" err="1"/>
              <a:t>than</a:t>
            </a:r>
            <a:r>
              <a:rPr lang="es-ES" sz="1400" dirty="0"/>
              <a:t> 25%; </a:t>
            </a:r>
          </a:p>
          <a:p>
            <a:r>
              <a:rPr lang="es-ES" sz="1400" dirty="0"/>
              <a:t>4) </a:t>
            </a:r>
            <a:r>
              <a:rPr lang="es-ES" sz="1400" dirty="0" err="1"/>
              <a:t>Losses</a:t>
            </a:r>
            <a:r>
              <a:rPr lang="es-ES" sz="1400" dirty="0"/>
              <a:t> are </a:t>
            </a:r>
            <a:r>
              <a:rPr lang="es-ES" sz="1400" dirty="0" err="1"/>
              <a:t>not</a:t>
            </a:r>
            <a:r>
              <a:rPr lang="es-ES" sz="1400" dirty="0"/>
              <a:t> </a:t>
            </a:r>
            <a:r>
              <a:rPr lang="es-ES" sz="1400" dirty="0" err="1"/>
              <a:t>correlated</a:t>
            </a:r>
            <a:r>
              <a:rPr lang="es-ES" sz="1400" dirty="0"/>
              <a:t> </a:t>
            </a:r>
            <a:r>
              <a:rPr lang="es-ES" sz="1400" dirty="0" err="1"/>
              <a:t>with</a:t>
            </a:r>
            <a:r>
              <a:rPr lang="es-ES" sz="1400" dirty="0"/>
              <a:t> links </a:t>
            </a:r>
            <a:r>
              <a:rPr lang="es-ES" sz="1400" dirty="0" err="1"/>
              <a:t>with</a:t>
            </a:r>
            <a:r>
              <a:rPr lang="es-ES" sz="1400" dirty="0"/>
              <a:t> </a:t>
            </a:r>
            <a:r>
              <a:rPr lang="es-ES" sz="1400" dirty="0" err="1"/>
              <a:t>persistently</a:t>
            </a:r>
            <a:r>
              <a:rPr lang="es-ES" sz="1400" dirty="0"/>
              <a:t> </a:t>
            </a:r>
            <a:r>
              <a:rPr lang="es-ES" sz="1400" dirty="0" err="1"/>
              <a:t>high</a:t>
            </a:r>
            <a:r>
              <a:rPr lang="es-ES" sz="1400" dirty="0"/>
              <a:t> </a:t>
            </a:r>
            <a:r>
              <a:rPr lang="es-ES" sz="1400" dirty="0" err="1"/>
              <a:t>utilizations</a:t>
            </a:r>
            <a:r>
              <a:rPr lang="es-ES" sz="1400" dirty="0"/>
              <a:t>. </a:t>
            </a:r>
            <a:r>
              <a:rPr lang="es-ES" sz="1400" dirty="0" err="1"/>
              <a:t>We</a:t>
            </a:r>
            <a:r>
              <a:rPr lang="es-ES" sz="1400" dirty="0"/>
              <a:t> </a:t>
            </a:r>
            <a:r>
              <a:rPr lang="es-ES" sz="1400" dirty="0" err="1"/>
              <a:t>observed</a:t>
            </a:r>
            <a:r>
              <a:rPr lang="es-ES" sz="1400" dirty="0"/>
              <a:t> </a:t>
            </a:r>
            <a:r>
              <a:rPr lang="es-ES" sz="1400" dirty="0" err="1"/>
              <a:t>losses</a:t>
            </a:r>
            <a:r>
              <a:rPr lang="es-ES" sz="1400" dirty="0"/>
              <a:t> do </a:t>
            </a:r>
            <a:r>
              <a:rPr lang="es-ES" sz="1400" dirty="0" err="1"/>
              <a:t>occur</a:t>
            </a:r>
            <a:r>
              <a:rPr lang="es-ES" sz="1400" dirty="0"/>
              <a:t> </a:t>
            </a:r>
            <a:r>
              <a:rPr lang="es-ES" sz="1400" dirty="0" err="1"/>
              <a:t>on</a:t>
            </a:r>
            <a:r>
              <a:rPr lang="es-ES" sz="1400" dirty="0"/>
              <a:t> links </a:t>
            </a:r>
            <a:r>
              <a:rPr lang="es-ES" sz="1400" dirty="0" err="1"/>
              <a:t>with</a:t>
            </a:r>
            <a:r>
              <a:rPr lang="es-ES" sz="1400" dirty="0"/>
              <a:t> </a:t>
            </a:r>
            <a:r>
              <a:rPr lang="es-ES" sz="1400" dirty="0" err="1"/>
              <a:t>low</a:t>
            </a:r>
            <a:r>
              <a:rPr lang="es-ES" sz="1400" dirty="0"/>
              <a:t> </a:t>
            </a:r>
            <a:r>
              <a:rPr lang="es-ES" sz="1400" dirty="0" err="1"/>
              <a:t>average</a:t>
            </a:r>
            <a:r>
              <a:rPr lang="es-ES" sz="1400" dirty="0"/>
              <a:t> </a:t>
            </a:r>
            <a:r>
              <a:rPr lang="es-ES" sz="1400" dirty="0" err="1"/>
              <a:t>utilization</a:t>
            </a:r>
            <a:r>
              <a:rPr lang="es-ES" sz="1400" dirty="0"/>
              <a:t> </a:t>
            </a:r>
            <a:r>
              <a:rPr lang="es-ES" sz="1400" dirty="0" err="1"/>
              <a:t>indi</a:t>
            </a:r>
            <a:r>
              <a:rPr lang="es-ES" sz="1400" dirty="0"/>
              <a:t>- </a:t>
            </a:r>
            <a:r>
              <a:rPr lang="es-ES" sz="1400" dirty="0" err="1"/>
              <a:t>cating</a:t>
            </a:r>
            <a:r>
              <a:rPr lang="es-ES" sz="1400" dirty="0"/>
              <a:t> </a:t>
            </a:r>
            <a:r>
              <a:rPr lang="es-ES" sz="1400" dirty="0" err="1"/>
              <a:t>that</a:t>
            </a:r>
            <a:r>
              <a:rPr lang="es-ES" sz="1400" dirty="0"/>
              <a:t> </a:t>
            </a:r>
            <a:r>
              <a:rPr lang="es-ES" sz="1400" dirty="0" err="1"/>
              <a:t>losses</a:t>
            </a:r>
            <a:r>
              <a:rPr lang="es-ES" sz="1400" dirty="0"/>
              <a:t> are </a:t>
            </a:r>
            <a:r>
              <a:rPr lang="es-ES" sz="1400" dirty="0" err="1"/>
              <a:t>due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momentary</a:t>
            </a:r>
            <a:r>
              <a:rPr lang="es-ES" sz="1400" dirty="0"/>
              <a:t> </a:t>
            </a:r>
            <a:r>
              <a:rPr lang="es-ES" sz="1400" dirty="0" err="1"/>
              <a:t>bursts</a:t>
            </a:r>
            <a:r>
              <a:rPr lang="es-ES" sz="1400" dirty="0"/>
              <a:t>; </a:t>
            </a:r>
          </a:p>
          <a:p>
            <a:r>
              <a:rPr lang="es-ES" sz="1400" dirty="0"/>
              <a:t>5) In general, time-of-</a:t>
            </a:r>
            <a:r>
              <a:rPr lang="es-ES" sz="1400" dirty="0" err="1"/>
              <a:t>day</a:t>
            </a:r>
            <a:r>
              <a:rPr lang="es-ES" sz="1400" dirty="0"/>
              <a:t> and </a:t>
            </a:r>
            <a:r>
              <a:rPr lang="es-ES" sz="1400" dirty="0" err="1"/>
              <a:t>day</a:t>
            </a:r>
            <a:r>
              <a:rPr lang="es-ES" sz="1400" dirty="0"/>
              <a:t>-of-</a:t>
            </a:r>
            <a:r>
              <a:rPr lang="es-ES" sz="1400" dirty="0" err="1"/>
              <a:t>week</a:t>
            </a:r>
            <a:r>
              <a:rPr lang="es-ES" sz="1400" dirty="0"/>
              <a:t> </a:t>
            </a:r>
            <a:r>
              <a:rPr lang="es-ES" sz="1400" dirty="0" err="1"/>
              <a:t>variation</a:t>
            </a:r>
            <a:r>
              <a:rPr lang="es-ES" sz="1400" dirty="0"/>
              <a:t> </a:t>
            </a:r>
            <a:r>
              <a:rPr lang="es-ES" sz="1400" dirty="0" err="1"/>
              <a:t>exists</a:t>
            </a:r>
            <a:r>
              <a:rPr lang="es-ES" sz="1400" dirty="0"/>
              <a:t> in </a:t>
            </a:r>
            <a:r>
              <a:rPr lang="es-ES" sz="1400" dirty="0" err="1"/>
              <a:t>many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data centers.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variation</a:t>
            </a:r>
            <a:r>
              <a:rPr lang="es-ES" sz="1400" dirty="0"/>
              <a:t> in link </a:t>
            </a:r>
            <a:r>
              <a:rPr lang="es-ES" sz="1400" dirty="0" err="1"/>
              <a:t>utilization</a:t>
            </a:r>
            <a:r>
              <a:rPr lang="es-ES" sz="1400" dirty="0"/>
              <a:t>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most</a:t>
            </a:r>
            <a:r>
              <a:rPr lang="es-ES" sz="1400" dirty="0"/>
              <a:t> </a:t>
            </a:r>
            <a:r>
              <a:rPr lang="es-ES" sz="1400" dirty="0" err="1"/>
              <a:t>significant</a:t>
            </a:r>
            <a:r>
              <a:rPr lang="es-ES" sz="1400" dirty="0"/>
              <a:t> in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core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data centers and quite </a:t>
            </a:r>
            <a:r>
              <a:rPr lang="es-ES" sz="1400" dirty="0" err="1"/>
              <a:t>moderate</a:t>
            </a:r>
            <a:r>
              <a:rPr lang="es-ES" sz="1400" dirty="0"/>
              <a:t> in </a:t>
            </a:r>
            <a:r>
              <a:rPr lang="es-ES" sz="1400" dirty="0" err="1"/>
              <a:t>other</a:t>
            </a:r>
            <a:r>
              <a:rPr lang="es-ES" sz="1400" dirty="0"/>
              <a:t> </a:t>
            </a:r>
            <a:r>
              <a:rPr lang="es-ES" sz="1400" dirty="0" err="1"/>
              <a:t>layers</a:t>
            </a:r>
            <a:r>
              <a:rPr lang="es-ES" sz="1400" dirty="0"/>
              <a:t> of </a:t>
            </a:r>
            <a:r>
              <a:rPr lang="es-ES" sz="1400" dirty="0" err="1"/>
              <a:t>the</a:t>
            </a:r>
            <a:r>
              <a:rPr lang="es-ES" sz="1400" dirty="0"/>
              <a:t> data centers. </a:t>
            </a:r>
          </a:p>
          <a:p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number</a:t>
            </a:r>
            <a:r>
              <a:rPr lang="es-ES" sz="1400" dirty="0"/>
              <a:t> of active </a:t>
            </a:r>
            <a:r>
              <a:rPr lang="es-ES" sz="1400" dirty="0" err="1"/>
              <a:t>flows</a:t>
            </a:r>
            <a:r>
              <a:rPr lang="es-ES" sz="1400" dirty="0"/>
              <a:t>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/>
              <a:t>small</a:t>
            </a:r>
            <a:r>
              <a:rPr lang="es-ES" sz="1400" dirty="0"/>
              <a:t> </a:t>
            </a:r>
          </a:p>
          <a:p>
            <a:r>
              <a:rPr lang="es-ES" sz="1400" dirty="0" err="1"/>
              <a:t>prevalent</a:t>
            </a:r>
            <a:r>
              <a:rPr lang="es-ES" sz="1400" dirty="0"/>
              <a:t> </a:t>
            </a:r>
            <a:r>
              <a:rPr lang="es-ES" sz="1400" dirty="0" err="1"/>
              <a:t>traffic</a:t>
            </a:r>
            <a:r>
              <a:rPr lang="es-ES" sz="1400" dirty="0"/>
              <a:t> </a:t>
            </a:r>
            <a:r>
              <a:rPr lang="es-ES" sz="1400" dirty="0" err="1"/>
              <a:t>patterns</a:t>
            </a:r>
            <a:r>
              <a:rPr lang="es-ES" sz="1400" dirty="0"/>
              <a:t> in </a:t>
            </a:r>
            <a:r>
              <a:rPr lang="es-ES" sz="1400" dirty="0" err="1"/>
              <a:t>the</a:t>
            </a:r>
            <a:r>
              <a:rPr lang="es-ES" sz="1400" dirty="0"/>
              <a:t> data centers can be </a:t>
            </a:r>
            <a:r>
              <a:rPr lang="es-ES" sz="1400" dirty="0" err="1"/>
              <a:t>supported</a:t>
            </a:r>
            <a:r>
              <a:rPr lang="es-ES" sz="1400" dirty="0"/>
              <a:t> </a:t>
            </a:r>
            <a:r>
              <a:rPr lang="es-ES" sz="1400" dirty="0" err="1"/>
              <a:t>by</a:t>
            </a:r>
            <a:r>
              <a:rPr lang="es-ES" sz="1400" dirty="0"/>
              <a:t> </a:t>
            </a:r>
            <a:r>
              <a:rPr lang="es-ES" sz="1400" dirty="0" err="1"/>
              <a:t>the</a:t>
            </a:r>
            <a:r>
              <a:rPr lang="es-ES" sz="1400" dirty="0"/>
              <a:t> </a:t>
            </a:r>
            <a:r>
              <a:rPr lang="es-ES" sz="1400" dirty="0" err="1"/>
              <a:t>existing</a:t>
            </a:r>
            <a:r>
              <a:rPr lang="es-ES" sz="1400" dirty="0"/>
              <a:t> </a:t>
            </a:r>
            <a:r>
              <a:rPr lang="es-ES" sz="1400" dirty="0" err="1"/>
              <a:t>bisection</a:t>
            </a:r>
            <a:r>
              <a:rPr lang="es-ES" sz="1400" dirty="0"/>
              <a:t> </a:t>
            </a:r>
            <a:r>
              <a:rPr lang="es-ES" sz="1400" dirty="0" err="1"/>
              <a:t>capacity</a:t>
            </a:r>
            <a:r>
              <a:rPr lang="es-ES" sz="1400" dirty="0"/>
              <a:t> (</a:t>
            </a:r>
            <a:r>
              <a:rPr lang="es-ES" sz="1400" dirty="0" err="1"/>
              <a:t>aggregate</a:t>
            </a:r>
            <a:r>
              <a:rPr lang="es-ES" sz="1400" dirty="0"/>
              <a:t> </a:t>
            </a:r>
            <a:r>
              <a:rPr lang="es-ES" sz="1400" dirty="0" err="1"/>
              <a:t>capacity</a:t>
            </a:r>
            <a:r>
              <a:rPr lang="es-ES" sz="1400" dirty="0"/>
              <a:t> of </a:t>
            </a:r>
            <a:r>
              <a:rPr lang="es-ES" sz="1400" dirty="0" err="1"/>
              <a:t>core</a:t>
            </a:r>
            <a:r>
              <a:rPr lang="es-ES" sz="1400" dirty="0"/>
              <a:t> links), </a:t>
            </a:r>
            <a:r>
              <a:rPr lang="es-ES" sz="1400" dirty="0" err="1"/>
              <a:t>even</a:t>
            </a:r>
            <a:r>
              <a:rPr lang="es-ES" sz="1400" dirty="0"/>
              <a:t> </a:t>
            </a:r>
            <a:r>
              <a:rPr lang="es-ES" sz="1400" dirty="0" err="1"/>
              <a:t>if</a:t>
            </a:r>
            <a:r>
              <a:rPr lang="es-ES" sz="1400" dirty="0"/>
              <a:t> </a:t>
            </a:r>
            <a:r>
              <a:rPr lang="es-ES" sz="1400" dirty="0" err="1"/>
              <a:t>applications</a:t>
            </a:r>
            <a:r>
              <a:rPr lang="es-ES" sz="1400" dirty="0"/>
              <a:t> </a:t>
            </a:r>
            <a:r>
              <a:rPr lang="es-ES" sz="1400" dirty="0" err="1"/>
              <a:t>were</a:t>
            </a:r>
            <a:r>
              <a:rPr lang="es-ES" sz="1400" dirty="0"/>
              <a:t> placed in </a:t>
            </a:r>
            <a:r>
              <a:rPr lang="es-ES" sz="1400" dirty="0" err="1"/>
              <a:t>such</a:t>
            </a:r>
            <a:r>
              <a:rPr lang="es-ES" sz="1400" dirty="0"/>
              <a:t> a </a:t>
            </a:r>
            <a:r>
              <a:rPr lang="es-ES" sz="1400" dirty="0" err="1"/>
              <a:t>way</a:t>
            </a:r>
            <a:r>
              <a:rPr lang="es-ES" sz="1400" dirty="0"/>
              <a:t> </a:t>
            </a:r>
            <a:r>
              <a:rPr lang="es-ES" sz="1400" dirty="0" err="1"/>
              <a:t>that</a:t>
            </a:r>
            <a:r>
              <a:rPr lang="es-ES" sz="1400" dirty="0"/>
              <a:t> </a:t>
            </a:r>
            <a:r>
              <a:rPr lang="es-ES" sz="1400" dirty="0" err="1"/>
              <a:t>there</a:t>
            </a:r>
            <a:r>
              <a:rPr lang="es-ES" sz="1400" dirty="0"/>
              <a:t> </a:t>
            </a:r>
            <a:r>
              <a:rPr lang="es-ES" sz="1400" dirty="0" err="1"/>
              <a:t>was</a:t>
            </a:r>
            <a:r>
              <a:rPr lang="es-ES" sz="1400" dirty="0"/>
              <a:t> more inter-rack </a:t>
            </a:r>
            <a:r>
              <a:rPr lang="es-ES" sz="1400" dirty="0" err="1"/>
              <a:t>traffic</a:t>
            </a:r>
            <a:r>
              <a:rPr lang="es-ES" sz="1400" dirty="0"/>
              <a:t> </a:t>
            </a:r>
            <a:r>
              <a:rPr lang="es-ES" sz="1400" dirty="0" err="1"/>
              <a:t>than</a:t>
            </a:r>
            <a:r>
              <a:rPr lang="es-ES" sz="1400" dirty="0"/>
              <a:t> </a:t>
            </a:r>
            <a:r>
              <a:rPr lang="es-ES" sz="1400" dirty="0" err="1"/>
              <a:t>exists</a:t>
            </a:r>
            <a:r>
              <a:rPr lang="es-ES" sz="1400" dirty="0"/>
              <a:t> </a:t>
            </a:r>
            <a:r>
              <a:rPr lang="es-ES" sz="1400" dirty="0" err="1"/>
              <a:t>today</a:t>
            </a:r>
            <a:endParaRPr lang="es-ES" sz="1400" dirty="0"/>
          </a:p>
          <a:p>
            <a:endParaRPr lang="es-ES" sz="1400" dirty="0"/>
          </a:p>
          <a:p>
            <a:endParaRPr lang="es-ES" sz="1400" dirty="0"/>
          </a:p>
          <a:p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975485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questions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reported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DC </a:t>
            </a:r>
            <a:r>
              <a:rPr lang="es-ES" dirty="0" err="1"/>
              <a:t>network</a:t>
            </a:r>
            <a:r>
              <a:rPr lang="es-ES" dirty="0"/>
              <a:t>, </a:t>
            </a:r>
            <a:r>
              <a:rPr lang="es-ES" dirty="0" err="1"/>
              <a:t>only</a:t>
            </a:r>
            <a:r>
              <a:rPr lang="es-ES" dirty="0"/>
              <a:t> a </a:t>
            </a:r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fraction</a:t>
            </a:r>
            <a:r>
              <a:rPr lang="es-ES" dirty="0"/>
              <a:t> of </a:t>
            </a:r>
            <a:r>
              <a:rPr lang="es-ES" dirty="0" err="1"/>
              <a:t>traffic</a:t>
            </a:r>
            <a:r>
              <a:rPr lang="es-ES" dirty="0"/>
              <a:t> </a:t>
            </a:r>
            <a:r>
              <a:rPr lang="es-ES" dirty="0" err="1"/>
              <a:t>flows</a:t>
            </a:r>
            <a:r>
              <a:rPr lang="es-ES" dirty="0"/>
              <a:t> are </a:t>
            </a:r>
            <a:r>
              <a:rPr lang="es-ES" dirty="0" err="1"/>
              <a:t>destined</a:t>
            </a:r>
            <a:r>
              <a:rPr lang="es-ES" dirty="0"/>
              <a:t> </a:t>
            </a:r>
            <a:r>
              <a:rPr lang="es-ES" dirty="0" err="1"/>
              <a:t>outside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rack </a:t>
            </a:r>
          </a:p>
        </p:txBody>
      </p:sp>
    </p:spTree>
    <p:extLst>
      <p:ext uri="{BB962C8B-B14F-4D97-AF65-F5344CB8AC3E}">
        <p14:creationId xmlns:p14="http://schemas.microsoft.com/office/powerpoint/2010/main" val="1295610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Topologias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1800" dirty="0"/>
              <a:t>En </a:t>
            </a:r>
            <a:r>
              <a:rPr lang="es-ES" sz="1800" dirty="0" err="1"/>
              <a:t>Measuring</a:t>
            </a:r>
            <a:r>
              <a:rPr lang="es-ES" sz="1800" dirty="0"/>
              <a:t> and </a:t>
            </a:r>
            <a:r>
              <a:rPr lang="es-ES" sz="1800" dirty="0" err="1"/>
              <a:t>Understanding</a:t>
            </a:r>
            <a:r>
              <a:rPr lang="es-ES" sz="1800" dirty="0"/>
              <a:t> </a:t>
            </a:r>
            <a:r>
              <a:rPr lang="es-ES" sz="1800" dirty="0" err="1"/>
              <a:t>Throughput</a:t>
            </a:r>
            <a:r>
              <a:rPr lang="es-ES" sz="1800" dirty="0"/>
              <a:t> of Network </a:t>
            </a:r>
            <a:r>
              <a:rPr lang="es-ES" sz="1800" dirty="0" err="1"/>
              <a:t>Topologies</a:t>
            </a:r>
            <a:r>
              <a:rPr lang="es-ES" sz="1800" dirty="0"/>
              <a:t>, se propone  (10 topologías) una métrica para analizar e T en el peor caso de fallo</a:t>
            </a:r>
          </a:p>
          <a:p>
            <a:r>
              <a:rPr lang="es-ES" sz="1800" dirty="0"/>
              <a:t>ver en </a:t>
            </a:r>
            <a:r>
              <a:rPr lang="es-ES" sz="1800" dirty="0" err="1"/>
              <a:t>dir</a:t>
            </a:r>
            <a:r>
              <a:rPr lang="es-ES" sz="1800" dirty="0"/>
              <a:t> libros el High Performance </a:t>
            </a:r>
            <a:r>
              <a:rPr lang="es-ES" sz="1800" dirty="0" err="1"/>
              <a:t>Datacenter</a:t>
            </a:r>
            <a:r>
              <a:rPr lang="es-ES" sz="1800" dirty="0"/>
              <a:t> Networks </a:t>
            </a:r>
            <a:r>
              <a:rPr lang="es-ES" sz="1800" dirty="0" err="1"/>
              <a:t>Architectures</a:t>
            </a:r>
            <a:r>
              <a:rPr lang="es-ES" sz="1800" dirty="0"/>
              <a:t>, </a:t>
            </a:r>
            <a:r>
              <a:rPr lang="es-ES" sz="1800" dirty="0" err="1"/>
              <a:t>Algorithms</a:t>
            </a:r>
            <a:r>
              <a:rPr lang="es-ES" sz="1800" dirty="0"/>
              <a:t>, and </a:t>
            </a:r>
            <a:r>
              <a:rPr lang="es-ES" sz="1800" dirty="0" err="1"/>
              <a:t>Opportunities</a:t>
            </a:r>
            <a:r>
              <a:rPr lang="es-ES" sz="1800" dirty="0"/>
              <a:t> </a:t>
            </a:r>
          </a:p>
          <a:p>
            <a:endParaRPr lang="es-ES" sz="1800" dirty="0"/>
          </a:p>
          <a:p>
            <a:endParaRPr lang="es-ES" sz="18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903" y="2636912"/>
            <a:ext cx="7913901" cy="2535678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2819400"/>
            <a:ext cx="4622800" cy="1206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0600" y="2819400"/>
            <a:ext cx="4622800" cy="12065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2819400"/>
            <a:ext cx="4622800" cy="12065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0600" y="2819400"/>
            <a:ext cx="4622800" cy="12065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54560" y="5007363"/>
            <a:ext cx="6732240" cy="185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705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ToR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Datacenter</a:t>
            </a:r>
            <a:r>
              <a:rPr lang="es-ES" sz="2000" dirty="0"/>
              <a:t> as a </a:t>
            </a:r>
            <a:r>
              <a:rPr lang="es-ES" sz="2000" dirty="0" err="1"/>
              <a:t>Computer</a:t>
            </a:r>
            <a:r>
              <a:rPr lang="es-ES" sz="2000" dirty="0"/>
              <a:t> </a:t>
            </a:r>
            <a:r>
              <a:rPr lang="es-ES" sz="2000" dirty="0" err="1"/>
              <a:t>An</a:t>
            </a:r>
            <a:r>
              <a:rPr lang="es-ES" sz="2000" dirty="0"/>
              <a:t> </a:t>
            </a:r>
            <a:r>
              <a:rPr lang="es-ES" sz="2000" dirty="0" err="1"/>
              <a:t>Introduction</a:t>
            </a:r>
            <a:r>
              <a:rPr lang="es-ES" sz="2000" dirty="0"/>
              <a:t> </a:t>
            </a:r>
            <a:r>
              <a:rPr lang="es-ES" sz="2000" dirty="0" err="1"/>
              <a:t>to</a:t>
            </a:r>
            <a:r>
              <a:rPr lang="es-ES" sz="2000" dirty="0"/>
              <a:t> </a:t>
            </a:r>
            <a:r>
              <a:rPr lang="es-ES" sz="2000" dirty="0" err="1"/>
              <a:t>the</a:t>
            </a:r>
            <a:r>
              <a:rPr lang="es-ES" sz="2000" dirty="0"/>
              <a:t> </a:t>
            </a:r>
            <a:r>
              <a:rPr lang="es-ES" sz="2000" dirty="0" err="1"/>
              <a:t>Design</a:t>
            </a:r>
            <a:r>
              <a:rPr lang="es-ES" sz="2000" dirty="0"/>
              <a:t> of </a:t>
            </a:r>
            <a:r>
              <a:rPr lang="es-ES" sz="2000" dirty="0" err="1"/>
              <a:t>Warehouse-Scale</a:t>
            </a:r>
            <a:r>
              <a:rPr lang="es-ES" sz="2000" dirty="0"/>
              <a:t> Machines </a:t>
            </a:r>
          </a:p>
          <a:p>
            <a:endParaRPr lang="es-ES" sz="2000" dirty="0"/>
          </a:p>
          <a:p>
            <a:endParaRPr lang="es-ES" sz="2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500" y="1930400"/>
            <a:ext cx="5461000" cy="298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20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 err="1"/>
              <a:t>Multitenancy</a:t>
            </a:r>
            <a:r>
              <a:rPr lang="es-ES" dirty="0"/>
              <a:t> 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ES" dirty="0" err="1"/>
              <a:t>Multitenancy</a:t>
            </a:r>
            <a:r>
              <a:rPr lang="es-ES" dirty="0"/>
              <a:t> </a:t>
            </a:r>
            <a:r>
              <a:rPr lang="es-ES" dirty="0" err="1"/>
              <a:t>refers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a </a:t>
            </a:r>
            <a:r>
              <a:rPr lang="es-ES" dirty="0" err="1"/>
              <a:t>principle</a:t>
            </a:r>
            <a:r>
              <a:rPr lang="es-ES" dirty="0"/>
              <a:t> in software </a:t>
            </a:r>
            <a:r>
              <a:rPr lang="es-ES" dirty="0" err="1"/>
              <a:t>architecture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>
                <a:solidFill>
                  <a:srgbClr val="008000"/>
                </a:solidFill>
              </a:rPr>
              <a:t>a single </a:t>
            </a:r>
            <a:r>
              <a:rPr lang="es-ES" dirty="0" err="1">
                <a:solidFill>
                  <a:srgbClr val="008000"/>
                </a:solidFill>
              </a:rPr>
              <a:t>instance</a:t>
            </a:r>
            <a:r>
              <a:rPr lang="es-ES" dirty="0">
                <a:solidFill>
                  <a:srgbClr val="008000"/>
                </a:solidFill>
              </a:rPr>
              <a:t> </a:t>
            </a:r>
            <a:r>
              <a:rPr lang="es-ES" dirty="0"/>
              <a:t>of </a:t>
            </a:r>
            <a:r>
              <a:rPr lang="es-ES" dirty="0" err="1"/>
              <a:t>the</a:t>
            </a:r>
            <a:r>
              <a:rPr lang="es-ES" dirty="0"/>
              <a:t> software (</a:t>
            </a:r>
            <a:r>
              <a:rPr lang="es-ES" dirty="0" err="1"/>
              <a:t>e.g</a:t>
            </a:r>
            <a:r>
              <a:rPr lang="es-ES" dirty="0"/>
              <a:t>. a web server) </a:t>
            </a:r>
            <a:r>
              <a:rPr lang="es-ES" dirty="0" err="1">
                <a:solidFill>
                  <a:srgbClr val="008000"/>
                </a:solidFill>
              </a:rPr>
              <a:t>runs</a:t>
            </a:r>
            <a:r>
              <a:rPr lang="es-ES" dirty="0">
                <a:solidFill>
                  <a:srgbClr val="008000"/>
                </a:solidFill>
              </a:rPr>
              <a:t> </a:t>
            </a:r>
            <a:r>
              <a:rPr lang="es-ES" dirty="0" err="1">
                <a:solidFill>
                  <a:srgbClr val="008000"/>
                </a:solidFill>
              </a:rPr>
              <a:t>on</a:t>
            </a:r>
            <a:r>
              <a:rPr lang="es-ES" dirty="0">
                <a:solidFill>
                  <a:srgbClr val="008000"/>
                </a:solidFill>
              </a:rPr>
              <a:t> a server</a:t>
            </a:r>
            <a:r>
              <a:rPr lang="es-ES" dirty="0"/>
              <a:t>, </a:t>
            </a:r>
            <a:r>
              <a:rPr lang="es-ES" dirty="0" err="1"/>
              <a:t>serving</a:t>
            </a:r>
            <a:r>
              <a:rPr lang="es-ES" dirty="0"/>
              <a:t>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>
                <a:solidFill>
                  <a:srgbClr val="008000"/>
                </a:solidFill>
              </a:rPr>
              <a:t>client-organizations</a:t>
            </a:r>
            <a:r>
              <a:rPr lang="es-ES" dirty="0"/>
              <a:t> (</a:t>
            </a:r>
            <a:r>
              <a:rPr lang="es-ES" dirty="0" err="1"/>
              <a:t>tenants</a:t>
            </a:r>
            <a:r>
              <a:rPr lang="es-ES" dirty="0"/>
              <a:t>)</a:t>
            </a:r>
          </a:p>
          <a:p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/>
              <a:t>multitenant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r>
              <a:rPr lang="es-ES" dirty="0"/>
              <a:t>, a </a:t>
            </a:r>
            <a:r>
              <a:rPr lang="es-ES" dirty="0">
                <a:hlinkClick r:id="rId2" tooltip="Application software"/>
              </a:rPr>
              <a:t>software application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designed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virtually</a:t>
            </a:r>
            <a:r>
              <a:rPr lang="es-ES" dirty="0"/>
              <a:t> </a:t>
            </a:r>
            <a:r>
              <a:rPr lang="es-ES" dirty="0" err="1">
                <a:solidFill>
                  <a:srgbClr val="FF0000"/>
                </a:solidFill>
              </a:rPr>
              <a:t>partition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/>
              <a:t>its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data</a:t>
            </a:r>
            <a:r>
              <a:rPr lang="es-ES" dirty="0"/>
              <a:t> and </a:t>
            </a:r>
            <a:r>
              <a:rPr lang="es-ES" dirty="0" err="1">
                <a:solidFill>
                  <a:srgbClr val="FF0000"/>
                </a:solidFill>
              </a:rPr>
              <a:t>configuration</a:t>
            </a:r>
            <a:r>
              <a:rPr lang="es-ES" dirty="0"/>
              <a:t>, and </a:t>
            </a:r>
            <a:r>
              <a:rPr lang="es-ES" dirty="0" err="1">
                <a:solidFill>
                  <a:srgbClr val="FF0000"/>
                </a:solidFill>
              </a:rPr>
              <a:t>each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client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/>
              <a:t>organization</a:t>
            </a:r>
            <a:r>
              <a:rPr lang="es-ES" dirty="0"/>
              <a:t> </a:t>
            </a:r>
            <a:r>
              <a:rPr lang="es-ES" dirty="0" err="1">
                <a:solidFill>
                  <a:srgbClr val="FF0000"/>
                </a:solidFill>
              </a:rPr>
              <a:t>works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/>
              <a:t>with</a:t>
            </a:r>
            <a:r>
              <a:rPr lang="es-ES" dirty="0"/>
              <a:t> a </a:t>
            </a:r>
            <a:r>
              <a:rPr lang="es-ES" dirty="0" err="1">
                <a:solidFill>
                  <a:srgbClr val="FF0000"/>
                </a:solidFill>
              </a:rPr>
              <a:t>customized</a:t>
            </a:r>
            <a:r>
              <a:rPr lang="es-ES" dirty="0">
                <a:solidFill>
                  <a:srgbClr val="FF0000"/>
                </a:solidFill>
              </a:rPr>
              <a:t> virtual </a:t>
            </a:r>
            <a:r>
              <a:rPr lang="es-ES" dirty="0" err="1">
                <a:solidFill>
                  <a:srgbClr val="FF0000"/>
                </a:solidFill>
              </a:rPr>
              <a:t>application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instance</a:t>
            </a:r>
            <a:r>
              <a:rPr lang="es-ES" dirty="0"/>
              <a:t> (</a:t>
            </a:r>
            <a:r>
              <a:rPr lang="es-ES" dirty="0" err="1"/>
              <a:t>indepedent</a:t>
            </a:r>
            <a:r>
              <a:rPr lang="es-ES" dirty="0"/>
              <a:t> web server ?)</a:t>
            </a:r>
          </a:p>
          <a:p>
            <a:r>
              <a:rPr lang="es-ES" dirty="0"/>
              <a:t>In a </a:t>
            </a:r>
            <a:r>
              <a:rPr lang="es-ES" dirty="0" err="1"/>
              <a:t>multitenancy</a:t>
            </a:r>
            <a:r>
              <a:rPr lang="es-ES" dirty="0"/>
              <a:t> </a:t>
            </a:r>
            <a:r>
              <a:rPr lang="es-ES" dirty="0" err="1"/>
              <a:t>environment</a:t>
            </a:r>
            <a:r>
              <a:rPr lang="es-ES" dirty="0"/>
              <a:t>, </a:t>
            </a:r>
            <a:r>
              <a:rPr lang="es-ES" dirty="0" err="1"/>
              <a:t>multiple</a:t>
            </a:r>
            <a:r>
              <a:rPr lang="es-ES" dirty="0"/>
              <a:t> </a:t>
            </a:r>
            <a:r>
              <a:rPr lang="es-ES" dirty="0" err="1"/>
              <a:t>customers</a:t>
            </a:r>
            <a:r>
              <a:rPr lang="es-ES" dirty="0"/>
              <a:t> share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, </a:t>
            </a:r>
            <a:r>
              <a:rPr lang="es-ES" dirty="0" err="1"/>
              <a:t>running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operating</a:t>
            </a:r>
            <a:r>
              <a:rPr lang="es-ES" dirty="0"/>
              <a:t> </a:t>
            </a:r>
            <a:r>
              <a:rPr lang="es-ES" dirty="0" err="1"/>
              <a:t>system</a:t>
            </a:r>
            <a:r>
              <a:rPr lang="es-ES" dirty="0"/>
              <a:t>, </a:t>
            </a:r>
            <a:r>
              <a:rPr lang="es-ES" dirty="0" err="1"/>
              <a:t>on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hardware,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data-</a:t>
            </a:r>
            <a:r>
              <a:rPr lang="es-ES" dirty="0" err="1"/>
              <a:t>storage</a:t>
            </a:r>
            <a:r>
              <a:rPr lang="es-ES" dirty="0"/>
              <a:t> </a:t>
            </a:r>
            <a:r>
              <a:rPr lang="es-ES" dirty="0" err="1"/>
              <a:t>mechanism</a:t>
            </a:r>
            <a:r>
              <a:rPr lang="es-ES" dirty="0"/>
              <a:t>. Compare </a:t>
            </a:r>
            <a:r>
              <a:rPr lang="es-ES" dirty="0" err="1"/>
              <a:t>this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>
                <a:hlinkClick r:id="rId3" tooltip="Hardware virtualization"/>
              </a:rPr>
              <a:t>virtualization</a:t>
            </a:r>
            <a:r>
              <a:rPr lang="es-ES" dirty="0"/>
              <a:t> </a:t>
            </a:r>
            <a:r>
              <a:rPr lang="es-ES" dirty="0" err="1"/>
              <a:t>where</a:t>
            </a:r>
            <a:r>
              <a:rPr lang="es-ES" dirty="0"/>
              <a:t> </a:t>
            </a:r>
            <a:r>
              <a:rPr lang="es-ES" dirty="0" err="1"/>
              <a:t>components</a:t>
            </a:r>
            <a:r>
              <a:rPr lang="es-ES" dirty="0"/>
              <a:t> are </a:t>
            </a:r>
            <a:r>
              <a:rPr lang="es-ES" dirty="0" err="1"/>
              <a:t>abstracted</a:t>
            </a:r>
            <a:r>
              <a:rPr lang="es-ES" dirty="0"/>
              <a:t> </a:t>
            </a:r>
            <a:r>
              <a:rPr lang="es-ES" dirty="0" err="1"/>
              <a:t>enabling</a:t>
            </a:r>
            <a:r>
              <a:rPr lang="es-ES" dirty="0"/>
              <a:t>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customer</a:t>
            </a:r>
            <a:r>
              <a:rPr lang="es-ES" dirty="0"/>
              <a:t> </a:t>
            </a:r>
            <a:r>
              <a:rPr lang="es-ES" dirty="0" err="1"/>
              <a:t>application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appear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run</a:t>
            </a:r>
            <a:r>
              <a:rPr lang="es-ES" dirty="0"/>
              <a:t> </a:t>
            </a:r>
            <a:r>
              <a:rPr lang="es-ES" dirty="0" err="1"/>
              <a:t>on</a:t>
            </a:r>
            <a:r>
              <a:rPr lang="es-ES" dirty="0"/>
              <a:t> a </a:t>
            </a:r>
            <a:r>
              <a:rPr lang="es-ES" dirty="0" err="1"/>
              <a:t>separate</a:t>
            </a:r>
            <a:r>
              <a:rPr lang="es-ES" dirty="0"/>
              <a:t> virtual machine.</a:t>
            </a:r>
          </a:p>
          <a:p>
            <a:r>
              <a:rPr lang="es-ES" dirty="0" err="1"/>
              <a:t>Cost</a:t>
            </a:r>
            <a:r>
              <a:rPr lang="es-ES" dirty="0"/>
              <a:t> </a:t>
            </a:r>
            <a:r>
              <a:rPr lang="es-ES" dirty="0" err="1"/>
              <a:t>saving</a:t>
            </a:r>
            <a:r>
              <a:rPr lang="es-ES" dirty="0"/>
              <a:t>, </a:t>
            </a:r>
            <a:r>
              <a:rPr lang="es-ES" dirty="0" err="1"/>
              <a:t>buy</a:t>
            </a:r>
            <a:r>
              <a:rPr lang="es-ES" dirty="0"/>
              <a:t> </a:t>
            </a:r>
            <a:r>
              <a:rPr lang="es-ES" dirty="0" err="1"/>
              <a:t>one</a:t>
            </a:r>
            <a:r>
              <a:rPr lang="es-ES" dirty="0"/>
              <a:t> </a:t>
            </a:r>
            <a:r>
              <a:rPr lang="es-ES" dirty="0" err="1"/>
              <a:t>license</a:t>
            </a:r>
            <a:r>
              <a:rPr lang="es-ES" dirty="0"/>
              <a:t>.</a:t>
            </a:r>
          </a:p>
          <a:p>
            <a:r>
              <a:rPr lang="es-ES" dirty="0" err="1"/>
              <a:t>Xiaozhou</a:t>
            </a:r>
            <a:r>
              <a:rPr lang="es-ES" dirty="0"/>
              <a:t>: In </a:t>
            </a:r>
            <a:r>
              <a:rPr lang="es-ES" dirty="0" err="1"/>
              <a:t>our</a:t>
            </a:r>
            <a:r>
              <a:rPr lang="es-ES" dirty="0"/>
              <a:t> </a:t>
            </a:r>
            <a:r>
              <a:rPr lang="es-ES" dirty="0" err="1"/>
              <a:t>experiments</a:t>
            </a:r>
            <a:r>
              <a:rPr lang="es-ES" dirty="0"/>
              <a:t>,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datacenter</a:t>
            </a:r>
            <a:r>
              <a:rPr lang="es-ES" dirty="0"/>
              <a:t> </a:t>
            </a:r>
            <a:r>
              <a:rPr lang="es-ES" dirty="0" err="1"/>
              <a:t>network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populated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3000 </a:t>
            </a:r>
            <a:r>
              <a:rPr lang="es-ES" dirty="0" err="1"/>
              <a:t>tenants</a:t>
            </a:r>
            <a:r>
              <a:rPr lang="es-ES" dirty="0"/>
              <a:t>.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>
                <a:solidFill>
                  <a:srgbClr val="FF0000"/>
                </a:solidFill>
              </a:rPr>
              <a:t>number</a:t>
            </a:r>
            <a:r>
              <a:rPr lang="es-ES" dirty="0">
                <a:solidFill>
                  <a:srgbClr val="FF0000"/>
                </a:solidFill>
              </a:rPr>
              <a:t> of </a:t>
            </a:r>
            <a:r>
              <a:rPr lang="es-ES" dirty="0" err="1">
                <a:solidFill>
                  <a:srgbClr val="FF0000"/>
                </a:solidFill>
              </a:rPr>
              <a:t>VMs</a:t>
            </a:r>
            <a:r>
              <a:rPr lang="es-ES" dirty="0">
                <a:solidFill>
                  <a:srgbClr val="FF0000"/>
                </a:solidFill>
              </a:rPr>
              <a:t> per </a:t>
            </a:r>
            <a:r>
              <a:rPr lang="es-ES" dirty="0" err="1">
                <a:solidFill>
                  <a:srgbClr val="FF0000"/>
                </a:solidFill>
              </a:rPr>
              <a:t>tenant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/>
              <a:t>follows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</a:t>
            </a:r>
            <a:r>
              <a:rPr lang="es-ES" dirty="0" err="1"/>
              <a:t>exponential</a:t>
            </a:r>
            <a:r>
              <a:rPr lang="es-ES" dirty="0"/>
              <a:t> </a:t>
            </a:r>
            <a:r>
              <a:rPr lang="es-ES" dirty="0" err="1"/>
              <a:t>distribution</a:t>
            </a:r>
            <a:r>
              <a:rPr lang="es-ES" dirty="0"/>
              <a:t>,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i="1" dirty="0"/>
              <a:t>min </a:t>
            </a:r>
            <a:r>
              <a:rPr lang="es-ES" dirty="0"/>
              <a:t>= 10, </a:t>
            </a:r>
            <a:r>
              <a:rPr lang="es-ES" i="1" dirty="0"/>
              <a:t>median </a:t>
            </a:r>
            <a:r>
              <a:rPr lang="es-ES" dirty="0"/>
              <a:t>= 100, and </a:t>
            </a:r>
            <a:r>
              <a:rPr lang="es-ES" i="1" dirty="0" err="1"/>
              <a:t>max</a:t>
            </a:r>
            <a:r>
              <a:rPr lang="es-ES" i="1" dirty="0"/>
              <a:t> </a:t>
            </a:r>
            <a:r>
              <a:rPr lang="es-ES" dirty="0"/>
              <a:t>= 5000. </a:t>
            </a:r>
            <a:r>
              <a:rPr lang="es-ES" dirty="0" err="1"/>
              <a:t>Each</a:t>
            </a:r>
            <a:r>
              <a:rPr lang="es-ES" dirty="0"/>
              <a:t> </a:t>
            </a:r>
            <a:r>
              <a:rPr lang="es-ES" dirty="0" err="1"/>
              <a:t>physical</a:t>
            </a:r>
            <a:r>
              <a:rPr lang="es-ES" dirty="0"/>
              <a:t> </a:t>
            </a:r>
            <a:r>
              <a:rPr lang="es-ES" dirty="0" err="1"/>
              <a:t>end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host</a:t>
            </a:r>
            <a:r>
              <a:rPr lang="es-ES" dirty="0"/>
              <a:t> </a:t>
            </a:r>
            <a:r>
              <a:rPr lang="es-ES" dirty="0">
                <a:solidFill>
                  <a:srgbClr val="FF0000"/>
                </a:solidFill>
              </a:rPr>
              <a:t>has at </a:t>
            </a:r>
            <a:r>
              <a:rPr lang="es-ES" dirty="0" err="1">
                <a:solidFill>
                  <a:srgbClr val="FF0000"/>
                </a:solidFill>
              </a:rPr>
              <a:t>most</a:t>
            </a:r>
            <a:r>
              <a:rPr lang="es-ES" dirty="0">
                <a:solidFill>
                  <a:srgbClr val="FF0000"/>
                </a:solidFill>
              </a:rPr>
              <a:t> 20 </a:t>
            </a:r>
            <a:r>
              <a:rPr lang="es-ES" dirty="0" err="1">
                <a:solidFill>
                  <a:srgbClr val="FF0000"/>
                </a:solidFill>
              </a:rPr>
              <a:t>VMs</a:t>
            </a:r>
            <a:r>
              <a:rPr lang="es-ES" dirty="0"/>
              <a:t>. </a:t>
            </a:r>
          </a:p>
          <a:p>
            <a:r>
              <a:rPr lang="es-ES" dirty="0">
                <a:hlinkClick r:id="rId4"/>
              </a:rPr>
              <a:t>http://en.wikipedia.org/wiki/Multitenancy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75907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Tamaño DC, </a:t>
            </a:r>
            <a:r>
              <a:rPr lang="es-ES" b="1" dirty="0" err="1"/>
              <a:t>Curiosities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From</a:t>
            </a:r>
            <a:r>
              <a:rPr lang="es-ES" dirty="0"/>
              <a:t> :</a:t>
            </a:r>
            <a:r>
              <a:rPr lang="es-ES" dirty="0" err="1"/>
              <a:t>Towards</a:t>
            </a:r>
            <a:r>
              <a:rPr lang="es-ES" dirty="0"/>
              <a:t> </a:t>
            </a:r>
            <a:r>
              <a:rPr lang="es-ES" dirty="0" err="1"/>
              <a:t>Scalable</a:t>
            </a:r>
            <a:r>
              <a:rPr lang="es-ES" dirty="0"/>
              <a:t> </a:t>
            </a:r>
            <a:r>
              <a:rPr lang="es-ES" dirty="0" err="1"/>
              <a:t>Traffic</a:t>
            </a:r>
            <a:r>
              <a:rPr lang="es-ES" dirty="0"/>
              <a:t> Management in Cloud Data Centers:</a:t>
            </a:r>
          </a:p>
          <a:p>
            <a:pPr lvl="1"/>
            <a:r>
              <a:rPr lang="es-ES" dirty="0"/>
              <a:t>Up </a:t>
            </a:r>
            <a:r>
              <a:rPr lang="es-ES" dirty="0" err="1"/>
              <a:t>until</a:t>
            </a:r>
            <a:r>
              <a:rPr lang="es-ES" dirty="0"/>
              <a:t> 2006, Google </a:t>
            </a:r>
            <a:r>
              <a:rPr lang="es-ES" dirty="0" err="1"/>
              <a:t>acquired</a:t>
            </a:r>
            <a:r>
              <a:rPr lang="es-ES" dirty="0"/>
              <a:t> more </a:t>
            </a:r>
            <a:r>
              <a:rPr lang="es-ES" dirty="0" err="1"/>
              <a:t>than</a:t>
            </a:r>
            <a:r>
              <a:rPr lang="es-ES" dirty="0"/>
              <a:t> 450,000 servers [4], </a:t>
            </a:r>
            <a:r>
              <a:rPr lang="es-ES" dirty="0" err="1"/>
              <a:t>Amazon’s</a:t>
            </a:r>
            <a:r>
              <a:rPr lang="es-ES" dirty="0"/>
              <a:t> EC2 </a:t>
            </a:r>
            <a:r>
              <a:rPr lang="es-ES" dirty="0" err="1"/>
              <a:t>cloud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powered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almost</a:t>
            </a:r>
            <a:r>
              <a:rPr lang="es-ES" dirty="0"/>
              <a:t> 500,000 servers [5]. Microsoft and </a:t>
            </a:r>
            <a:r>
              <a:rPr lang="es-ES" dirty="0" err="1"/>
              <a:t>Yahoo</a:t>
            </a:r>
            <a:r>
              <a:rPr lang="es-ES" dirty="0"/>
              <a:t>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hundreds</a:t>
            </a:r>
            <a:r>
              <a:rPr lang="es-ES" dirty="0"/>
              <a:t> of </a:t>
            </a:r>
            <a:r>
              <a:rPr lang="es-ES" dirty="0" err="1"/>
              <a:t>thousands</a:t>
            </a:r>
            <a:r>
              <a:rPr lang="es-ES" dirty="0"/>
              <a:t> of servers in </a:t>
            </a:r>
            <a:r>
              <a:rPr lang="es-ES" dirty="0" err="1"/>
              <a:t>their</a:t>
            </a:r>
            <a:r>
              <a:rPr lang="es-ES" dirty="0"/>
              <a:t> data centers [6]. </a:t>
            </a:r>
            <a:r>
              <a:rPr lang="es-ES" dirty="0" err="1"/>
              <a:t>Idem</a:t>
            </a:r>
            <a:r>
              <a:rPr lang="es-ES" dirty="0"/>
              <a:t> </a:t>
            </a:r>
            <a:r>
              <a:rPr lang="es-ES" sz="1400" dirty="0" err="1"/>
              <a:t>Low</a:t>
            </a:r>
            <a:r>
              <a:rPr lang="es-ES" sz="1400" dirty="0"/>
              <a:t> </a:t>
            </a:r>
            <a:r>
              <a:rPr lang="es-ES" sz="1400" dirty="0" err="1"/>
              <a:t>Latency</a:t>
            </a:r>
            <a:r>
              <a:rPr lang="es-ES" sz="1400" dirty="0"/>
              <a:t> </a:t>
            </a:r>
            <a:r>
              <a:rPr lang="es-ES" sz="1400" dirty="0" err="1"/>
              <a:t>Datacenter</a:t>
            </a:r>
            <a:r>
              <a:rPr lang="es-ES" sz="1400" dirty="0"/>
              <a:t> </a:t>
            </a:r>
            <a:r>
              <a:rPr lang="es-ES" sz="1400" dirty="0" err="1"/>
              <a:t>Networking</a:t>
            </a:r>
            <a:r>
              <a:rPr lang="es-ES" sz="1400" dirty="0"/>
              <a:t>: A Short </a:t>
            </a:r>
            <a:r>
              <a:rPr lang="es-ES" sz="1400" dirty="0" err="1"/>
              <a:t>Survey</a:t>
            </a:r>
            <a:r>
              <a:rPr lang="es-ES" sz="1400" dirty="0"/>
              <a:t> .</a:t>
            </a:r>
            <a:endParaRPr lang="es-ES" dirty="0"/>
          </a:p>
          <a:p>
            <a:pPr lvl="1"/>
            <a:r>
              <a:rPr lang="es-ES" dirty="0">
                <a:hlinkClick r:id="rId2"/>
              </a:rPr>
              <a:t>[5] http://www.wired.com/2012/03/amazon-ec2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83831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 err="1"/>
              <a:t>fat</a:t>
            </a:r>
            <a:r>
              <a:rPr lang="es-ES" dirty="0"/>
              <a:t> </a:t>
            </a:r>
            <a:r>
              <a:rPr lang="es-ES" dirty="0" err="1"/>
              <a:t>tree</a:t>
            </a:r>
            <a:br>
              <a:rPr lang="es-ES" dirty="0"/>
            </a:b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rcRect l="6723" r="672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69556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Spine-leaf</a:t>
            </a:r>
            <a:endParaRPr lang="es-ES" dirty="0"/>
          </a:p>
        </p:txBody>
      </p:sp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rcRect t="12258" b="12258"/>
          <a:stretch>
            <a:fillRect/>
          </a:stretch>
        </p:blipFill>
        <p:spPr>
          <a:xfrm>
            <a:off x="251520" y="997533"/>
            <a:ext cx="6658406" cy="3661867"/>
          </a:xfrm>
        </p:spPr>
      </p:pic>
      <p:sp>
        <p:nvSpPr>
          <p:cNvPr id="10" name="Marcador de contenido 2"/>
          <p:cNvSpPr txBox="1">
            <a:spLocks/>
          </p:cNvSpPr>
          <p:nvPr/>
        </p:nvSpPr>
        <p:spPr bwMode="auto">
          <a:xfrm>
            <a:off x="457200" y="4581128"/>
            <a:ext cx="8219256" cy="1545035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Escala media, </a:t>
            </a:r>
            <a:r>
              <a:rPr lang="es-ES" dirty="0" err="1"/>
              <a:t>spine</a:t>
            </a:r>
            <a:r>
              <a:rPr lang="es-ES" dirty="0"/>
              <a:t> = 1152 </a:t>
            </a:r>
            <a:r>
              <a:rPr lang="es-ES" dirty="0" err="1"/>
              <a:t>ports</a:t>
            </a:r>
            <a:r>
              <a:rPr lang="es-ES" dirty="0"/>
              <a:t> de 10 </a:t>
            </a:r>
            <a:r>
              <a:rPr lang="es-ES" dirty="0" err="1"/>
              <a:t>Gbps</a:t>
            </a:r>
            <a:r>
              <a:rPr lang="es-ES" dirty="0"/>
              <a:t> (modelo </a:t>
            </a:r>
            <a:r>
              <a:rPr lang="es-ES" dirty="0" err="1"/>
              <a:t>Huawei</a:t>
            </a:r>
            <a:r>
              <a:rPr lang="es-ES" dirty="0"/>
              <a:t>) con </a:t>
            </a:r>
            <a:r>
              <a:rPr lang="es-ES" dirty="0" err="1"/>
              <a:t>leaf</a:t>
            </a:r>
            <a:r>
              <a:rPr lang="es-ES" dirty="0"/>
              <a:t> 2 </a:t>
            </a:r>
            <a:r>
              <a:rPr lang="es-ES" dirty="0" err="1"/>
              <a:t>port</a:t>
            </a:r>
            <a:r>
              <a:rPr lang="es-ES" dirty="0"/>
              <a:t> a 10 </a:t>
            </a:r>
            <a:r>
              <a:rPr lang="es-ES" dirty="0" err="1"/>
              <a:t>Gbps</a:t>
            </a:r>
            <a:r>
              <a:rPr lang="es-ES" dirty="0"/>
              <a:t> y 20 a 1 </a:t>
            </a:r>
            <a:r>
              <a:rPr lang="es-ES" dirty="0" err="1"/>
              <a:t>Gbps</a:t>
            </a:r>
            <a:r>
              <a:rPr lang="es-ES" dirty="0"/>
              <a:t>; 1152x20= 20.000 </a:t>
            </a:r>
            <a:r>
              <a:rPr lang="es-ES" dirty="0" err="1"/>
              <a:t>ports</a:t>
            </a:r>
            <a:r>
              <a:rPr lang="es-ES" dirty="0"/>
              <a:t> para servers</a:t>
            </a:r>
          </a:p>
          <a:p>
            <a:r>
              <a:rPr lang="es-ES" dirty="0"/>
              <a:t>Se puede forzar con </a:t>
            </a:r>
            <a:r>
              <a:rPr lang="es-ES" dirty="0" err="1"/>
              <a:t>leafs</a:t>
            </a:r>
            <a:r>
              <a:rPr lang="es-ES" dirty="0"/>
              <a:t> de 2+48 </a:t>
            </a:r>
            <a:r>
              <a:rPr lang="es-ES" dirty="0" err="1"/>
              <a:t>ports</a:t>
            </a:r>
            <a:r>
              <a:rPr lang="es-ES" dirty="0"/>
              <a:t>, 50.000 servers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79" y="764704"/>
            <a:ext cx="3957513" cy="1872208"/>
          </a:xfrm>
          <a:prstGeom prst="rect">
            <a:avLst/>
          </a:prstGeom>
        </p:spPr>
      </p:pic>
      <p:sp>
        <p:nvSpPr>
          <p:cNvPr id="6" name="4 Rectángulo"/>
          <p:cNvSpPr>
            <a:spLocks noChangeArrowheads="1"/>
          </p:cNvSpPr>
          <p:nvPr/>
        </p:nvSpPr>
        <p:spPr bwMode="auto">
          <a:xfrm>
            <a:off x="214313" y="6429375"/>
            <a:ext cx="59293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sz="1000" dirty="0">
                <a:latin typeface="Calibri" charset="0"/>
              </a:rPr>
              <a:t>http://</a:t>
            </a:r>
            <a:r>
              <a:rPr lang="es-ES" sz="1000" dirty="0" err="1">
                <a:latin typeface="Calibri" charset="0"/>
              </a:rPr>
              <a:t>www.cisco.com</a:t>
            </a:r>
            <a:r>
              <a:rPr lang="es-ES" sz="1000" dirty="0">
                <a:latin typeface="Calibri" charset="0"/>
              </a:rPr>
              <a:t>/en/US/</a:t>
            </a:r>
            <a:r>
              <a:rPr lang="es-ES" sz="1000" dirty="0" err="1">
                <a:latin typeface="Calibri" charset="0"/>
              </a:rPr>
              <a:t>docs</a:t>
            </a:r>
            <a:r>
              <a:rPr lang="es-ES" sz="1000" dirty="0">
                <a:latin typeface="Calibri" charset="0"/>
              </a:rPr>
              <a:t>/</a:t>
            </a:r>
            <a:r>
              <a:rPr lang="es-ES" sz="1000" dirty="0" err="1">
                <a:latin typeface="Calibri" charset="0"/>
              </a:rPr>
              <a:t>solutions</a:t>
            </a:r>
            <a:r>
              <a:rPr lang="es-ES" sz="1000" dirty="0">
                <a:latin typeface="Calibri" charset="0"/>
              </a:rPr>
              <a:t>/Enterprise/</a:t>
            </a:r>
            <a:r>
              <a:rPr lang="es-ES" sz="1000" dirty="0" err="1">
                <a:latin typeface="Calibri" charset="0"/>
              </a:rPr>
              <a:t>Data_Center</a:t>
            </a:r>
            <a:r>
              <a:rPr lang="es-ES" sz="1000" dirty="0">
                <a:latin typeface="Calibri" charset="0"/>
              </a:rPr>
              <a:t>/DC_Infra2_5/DCInfra_3.html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3650858"/>
            <a:ext cx="3839582" cy="143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1" name="225 Conector recto"/>
          <p:cNvCxnSpPr/>
          <p:nvPr/>
        </p:nvCxnSpPr>
        <p:spPr>
          <a:xfrm flipH="1">
            <a:off x="1974303" y="209898"/>
            <a:ext cx="14326" cy="85954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219 Conector recto"/>
          <p:cNvCxnSpPr/>
          <p:nvPr/>
        </p:nvCxnSpPr>
        <p:spPr>
          <a:xfrm rot="10800000" flipV="1">
            <a:off x="766961" y="173297"/>
            <a:ext cx="1152128" cy="93610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216 Conector recto"/>
          <p:cNvCxnSpPr/>
          <p:nvPr/>
        </p:nvCxnSpPr>
        <p:spPr>
          <a:xfrm flipH="1">
            <a:off x="-111775" y="173297"/>
            <a:ext cx="1994203" cy="88971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187 Conector recto"/>
          <p:cNvCxnSpPr/>
          <p:nvPr/>
        </p:nvCxnSpPr>
        <p:spPr>
          <a:xfrm flipH="1">
            <a:off x="-1253627" y="144016"/>
            <a:ext cx="3125138" cy="90672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222 Conector recto"/>
          <p:cNvCxnSpPr>
            <a:stCxn id="98" idx="3"/>
          </p:cNvCxnSpPr>
          <p:nvPr/>
        </p:nvCxnSpPr>
        <p:spPr>
          <a:xfrm>
            <a:off x="880444" y="173297"/>
            <a:ext cx="1056883" cy="8494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210 Conector recto"/>
          <p:cNvCxnSpPr/>
          <p:nvPr/>
        </p:nvCxnSpPr>
        <p:spPr>
          <a:xfrm flipH="1">
            <a:off x="-173625" y="173297"/>
            <a:ext cx="941717" cy="8640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207 Conector recto"/>
          <p:cNvCxnSpPr>
            <a:stCxn id="90" idx="3"/>
          </p:cNvCxnSpPr>
          <p:nvPr/>
        </p:nvCxnSpPr>
        <p:spPr>
          <a:xfrm>
            <a:off x="-54933" y="157875"/>
            <a:ext cx="1937361" cy="8816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204 Conector recto"/>
          <p:cNvCxnSpPr/>
          <p:nvPr/>
        </p:nvCxnSpPr>
        <p:spPr>
          <a:xfrm>
            <a:off x="-178115" y="173297"/>
            <a:ext cx="945076" cy="87744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201 Conector recto"/>
          <p:cNvCxnSpPr/>
          <p:nvPr/>
        </p:nvCxnSpPr>
        <p:spPr>
          <a:xfrm flipH="1">
            <a:off x="-190451" y="173297"/>
            <a:ext cx="21309" cy="865993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195 Conector recto"/>
          <p:cNvCxnSpPr/>
          <p:nvPr/>
        </p:nvCxnSpPr>
        <p:spPr>
          <a:xfrm>
            <a:off x="-1393279" y="173297"/>
            <a:ext cx="2129707" cy="86409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198 Conector recto"/>
          <p:cNvCxnSpPr>
            <a:stCxn id="88" idx="3"/>
          </p:cNvCxnSpPr>
          <p:nvPr/>
        </p:nvCxnSpPr>
        <p:spPr>
          <a:xfrm>
            <a:off x="-1249263" y="173297"/>
            <a:ext cx="3080451" cy="8808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192 Conector recto"/>
          <p:cNvCxnSpPr/>
          <p:nvPr/>
        </p:nvCxnSpPr>
        <p:spPr>
          <a:xfrm>
            <a:off x="-1411579" y="180617"/>
            <a:ext cx="1152128" cy="8405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184 Conector recto"/>
          <p:cNvCxnSpPr>
            <a:stCxn id="98" idx="1"/>
          </p:cNvCxnSpPr>
          <p:nvPr/>
        </p:nvCxnSpPr>
        <p:spPr>
          <a:xfrm flipH="1">
            <a:off x="-1309804" y="173297"/>
            <a:ext cx="1902216" cy="85420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181 Conector recto"/>
          <p:cNvCxnSpPr>
            <a:stCxn id="90" idx="1"/>
          </p:cNvCxnSpPr>
          <p:nvPr/>
        </p:nvCxnSpPr>
        <p:spPr>
          <a:xfrm flipH="1">
            <a:off x="-1315669" y="157875"/>
            <a:ext cx="972704" cy="8442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178 Conector recto"/>
          <p:cNvCxnSpPr/>
          <p:nvPr/>
        </p:nvCxnSpPr>
        <p:spPr>
          <a:xfrm>
            <a:off x="-1393279" y="173297"/>
            <a:ext cx="10167" cy="83375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6" name="65 Imagen" descr="usb-hub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05060" y="925022"/>
            <a:ext cx="288032" cy="288032"/>
          </a:xfrm>
          <a:prstGeom prst="rect">
            <a:avLst/>
          </a:prstGeom>
        </p:spPr>
      </p:pic>
      <p:pic>
        <p:nvPicPr>
          <p:cNvPr id="87" name="66 Imagen" descr="usb-hub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52932" y="939021"/>
            <a:ext cx="288032" cy="288032"/>
          </a:xfrm>
          <a:prstGeom prst="rect">
            <a:avLst/>
          </a:prstGeom>
        </p:spPr>
      </p:pic>
      <p:pic>
        <p:nvPicPr>
          <p:cNvPr id="88" name="70 Imagen" descr="usb-hub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37295" y="29281"/>
            <a:ext cx="288032" cy="288032"/>
          </a:xfrm>
          <a:prstGeom prst="rect">
            <a:avLst/>
          </a:prstGeom>
        </p:spPr>
      </p:pic>
      <p:pic>
        <p:nvPicPr>
          <p:cNvPr id="89" name="71 Imagen" descr="usb-hub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68278" y="0"/>
            <a:ext cx="288032" cy="288032"/>
          </a:xfrm>
          <a:prstGeom prst="rect">
            <a:avLst/>
          </a:prstGeom>
        </p:spPr>
      </p:pic>
      <p:pic>
        <p:nvPicPr>
          <p:cNvPr id="90" name="72 Imagen" descr="usb-hub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342965" y="13859"/>
            <a:ext cx="288032" cy="288032"/>
          </a:xfrm>
          <a:prstGeom prst="rect">
            <a:avLst/>
          </a:prstGeom>
        </p:spPr>
      </p:pic>
      <p:cxnSp>
        <p:nvCxnSpPr>
          <p:cNvPr id="91" name="129 Conector recto"/>
          <p:cNvCxnSpPr>
            <a:endCxn id="97" idx="0"/>
          </p:cNvCxnSpPr>
          <p:nvPr/>
        </p:nvCxnSpPr>
        <p:spPr>
          <a:xfrm flipH="1">
            <a:off x="1839703" y="1111612"/>
            <a:ext cx="2115" cy="2515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127 Conector recto"/>
          <p:cNvCxnSpPr>
            <a:endCxn id="96" idx="0"/>
          </p:cNvCxnSpPr>
          <p:nvPr/>
        </p:nvCxnSpPr>
        <p:spPr>
          <a:xfrm flipH="1">
            <a:off x="1643789" y="1068735"/>
            <a:ext cx="163519" cy="2880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79 Conector recto"/>
          <p:cNvCxnSpPr/>
          <p:nvPr/>
        </p:nvCxnSpPr>
        <p:spPr>
          <a:xfrm>
            <a:off x="731492" y="173297"/>
            <a:ext cx="6398" cy="8273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65 Imagen" descr="usb-hub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2179" y="925022"/>
            <a:ext cx="288032" cy="288032"/>
          </a:xfrm>
          <a:prstGeom prst="rect">
            <a:avLst/>
          </a:prstGeom>
        </p:spPr>
      </p:pic>
      <p:pic>
        <p:nvPicPr>
          <p:cNvPr id="95" name="66 Imagen" descr="usb-hub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74307" y="939021"/>
            <a:ext cx="288032" cy="288032"/>
          </a:xfrm>
          <a:prstGeom prst="rect">
            <a:avLst/>
          </a:prstGeom>
        </p:spPr>
      </p:pic>
      <p:pic>
        <p:nvPicPr>
          <p:cNvPr id="96" name="119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1284" y="1356767"/>
            <a:ext cx="105009" cy="283096"/>
          </a:xfrm>
          <a:prstGeom prst="rect">
            <a:avLst/>
          </a:prstGeom>
        </p:spPr>
      </p:pic>
      <p:pic>
        <p:nvPicPr>
          <p:cNvPr id="97" name="120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87198" y="1363117"/>
            <a:ext cx="105009" cy="283096"/>
          </a:xfrm>
          <a:prstGeom prst="rect">
            <a:avLst/>
          </a:prstGeom>
        </p:spPr>
      </p:pic>
      <p:pic>
        <p:nvPicPr>
          <p:cNvPr id="98" name="73 Imagen" descr="usb-hub-ico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92412" y="29281"/>
            <a:ext cx="288032" cy="288032"/>
          </a:xfrm>
          <a:prstGeom prst="rect">
            <a:avLst/>
          </a:prstGeom>
        </p:spPr>
      </p:pic>
      <p:pic>
        <p:nvPicPr>
          <p:cNvPr id="99" name="119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83719" y="1359942"/>
            <a:ext cx="105009" cy="283096"/>
          </a:xfrm>
          <a:prstGeom prst="rect">
            <a:avLst/>
          </a:prstGeom>
        </p:spPr>
      </p:pic>
      <p:pic>
        <p:nvPicPr>
          <p:cNvPr id="100" name="120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56310" y="1363117"/>
            <a:ext cx="105009" cy="283096"/>
          </a:xfrm>
          <a:prstGeom prst="rect">
            <a:avLst/>
          </a:prstGeom>
        </p:spPr>
      </p:pic>
      <p:cxnSp>
        <p:nvCxnSpPr>
          <p:cNvPr id="101" name="129 Conector recto"/>
          <p:cNvCxnSpPr>
            <a:endCxn id="100" idx="0"/>
          </p:cNvCxnSpPr>
          <p:nvPr/>
        </p:nvCxnSpPr>
        <p:spPr>
          <a:xfrm>
            <a:off x="2027414" y="1121137"/>
            <a:ext cx="181401" cy="2419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127 Conector recto"/>
          <p:cNvCxnSpPr>
            <a:endCxn id="99" idx="0"/>
          </p:cNvCxnSpPr>
          <p:nvPr/>
        </p:nvCxnSpPr>
        <p:spPr>
          <a:xfrm>
            <a:off x="1915903" y="1143918"/>
            <a:ext cx="120321" cy="216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129 Conector recto"/>
          <p:cNvCxnSpPr>
            <a:endCxn id="106" idx="0"/>
          </p:cNvCxnSpPr>
          <p:nvPr/>
        </p:nvCxnSpPr>
        <p:spPr>
          <a:xfrm flipH="1">
            <a:off x="677653" y="1092562"/>
            <a:ext cx="2115" cy="2515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127 Conector recto"/>
          <p:cNvCxnSpPr>
            <a:endCxn id="105" idx="0"/>
          </p:cNvCxnSpPr>
          <p:nvPr/>
        </p:nvCxnSpPr>
        <p:spPr>
          <a:xfrm flipH="1">
            <a:off x="481739" y="1049685"/>
            <a:ext cx="163519" cy="2880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" name="119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234" y="1337717"/>
            <a:ext cx="105009" cy="283096"/>
          </a:xfrm>
          <a:prstGeom prst="rect">
            <a:avLst/>
          </a:prstGeom>
        </p:spPr>
      </p:pic>
      <p:pic>
        <p:nvPicPr>
          <p:cNvPr id="106" name="120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25148" y="1344067"/>
            <a:ext cx="105009" cy="283096"/>
          </a:xfrm>
          <a:prstGeom prst="rect">
            <a:avLst/>
          </a:prstGeom>
        </p:spPr>
      </p:pic>
      <p:pic>
        <p:nvPicPr>
          <p:cNvPr id="107" name="119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669" y="1340892"/>
            <a:ext cx="105009" cy="283096"/>
          </a:xfrm>
          <a:prstGeom prst="rect">
            <a:avLst/>
          </a:prstGeom>
        </p:spPr>
      </p:pic>
      <p:pic>
        <p:nvPicPr>
          <p:cNvPr id="108" name="120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94260" y="1344067"/>
            <a:ext cx="105009" cy="283096"/>
          </a:xfrm>
          <a:prstGeom prst="rect">
            <a:avLst/>
          </a:prstGeom>
        </p:spPr>
      </p:pic>
      <p:cxnSp>
        <p:nvCxnSpPr>
          <p:cNvPr id="109" name="129 Conector recto"/>
          <p:cNvCxnSpPr>
            <a:endCxn id="108" idx="0"/>
          </p:cNvCxnSpPr>
          <p:nvPr/>
        </p:nvCxnSpPr>
        <p:spPr>
          <a:xfrm>
            <a:off x="865364" y="1102087"/>
            <a:ext cx="181401" cy="2419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127 Conector recto"/>
          <p:cNvCxnSpPr>
            <a:endCxn id="107" idx="0"/>
          </p:cNvCxnSpPr>
          <p:nvPr/>
        </p:nvCxnSpPr>
        <p:spPr>
          <a:xfrm>
            <a:off x="753853" y="1124868"/>
            <a:ext cx="120321" cy="216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129 Conector recto"/>
          <p:cNvCxnSpPr>
            <a:endCxn id="114" idx="0"/>
          </p:cNvCxnSpPr>
          <p:nvPr/>
        </p:nvCxnSpPr>
        <p:spPr>
          <a:xfrm flipH="1">
            <a:off x="-297072" y="1114787"/>
            <a:ext cx="2115" cy="2515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127 Conector recto"/>
          <p:cNvCxnSpPr>
            <a:endCxn id="113" idx="0"/>
          </p:cNvCxnSpPr>
          <p:nvPr/>
        </p:nvCxnSpPr>
        <p:spPr>
          <a:xfrm flipH="1">
            <a:off x="-492986" y="1071910"/>
            <a:ext cx="163519" cy="2880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119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45491" y="1359942"/>
            <a:ext cx="105009" cy="283096"/>
          </a:xfrm>
          <a:prstGeom prst="rect">
            <a:avLst/>
          </a:prstGeom>
        </p:spPr>
      </p:pic>
      <p:pic>
        <p:nvPicPr>
          <p:cNvPr id="114" name="120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349577" y="1366292"/>
            <a:ext cx="105009" cy="283096"/>
          </a:xfrm>
          <a:prstGeom prst="rect">
            <a:avLst/>
          </a:prstGeom>
        </p:spPr>
      </p:pic>
      <p:pic>
        <p:nvPicPr>
          <p:cNvPr id="115" name="119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53056" y="1363117"/>
            <a:ext cx="105009" cy="283096"/>
          </a:xfrm>
          <a:prstGeom prst="rect">
            <a:avLst/>
          </a:prstGeom>
        </p:spPr>
      </p:pic>
      <p:pic>
        <p:nvPicPr>
          <p:cNvPr id="116" name="120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535" y="1366292"/>
            <a:ext cx="105009" cy="283096"/>
          </a:xfrm>
          <a:prstGeom prst="rect">
            <a:avLst/>
          </a:prstGeom>
        </p:spPr>
      </p:pic>
      <p:cxnSp>
        <p:nvCxnSpPr>
          <p:cNvPr id="117" name="129 Conector recto"/>
          <p:cNvCxnSpPr>
            <a:endCxn id="116" idx="0"/>
          </p:cNvCxnSpPr>
          <p:nvPr/>
        </p:nvCxnSpPr>
        <p:spPr>
          <a:xfrm>
            <a:off x="-109361" y="1124312"/>
            <a:ext cx="181401" cy="2419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127 Conector recto"/>
          <p:cNvCxnSpPr>
            <a:endCxn id="115" idx="0"/>
          </p:cNvCxnSpPr>
          <p:nvPr/>
        </p:nvCxnSpPr>
        <p:spPr>
          <a:xfrm>
            <a:off x="-220872" y="1147093"/>
            <a:ext cx="120321" cy="216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129 Conector recto"/>
          <p:cNvCxnSpPr>
            <a:endCxn id="122" idx="0"/>
          </p:cNvCxnSpPr>
          <p:nvPr/>
        </p:nvCxnSpPr>
        <p:spPr>
          <a:xfrm flipH="1">
            <a:off x="-1436897" y="1108437"/>
            <a:ext cx="2115" cy="251505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127 Conector recto"/>
          <p:cNvCxnSpPr>
            <a:endCxn id="121" idx="0"/>
          </p:cNvCxnSpPr>
          <p:nvPr/>
        </p:nvCxnSpPr>
        <p:spPr>
          <a:xfrm flipH="1">
            <a:off x="-1632811" y="1065560"/>
            <a:ext cx="163519" cy="288032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119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685316" y="1353592"/>
            <a:ext cx="105009" cy="283096"/>
          </a:xfrm>
          <a:prstGeom prst="rect">
            <a:avLst/>
          </a:prstGeom>
        </p:spPr>
      </p:pic>
      <p:pic>
        <p:nvPicPr>
          <p:cNvPr id="122" name="120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489402" y="1359942"/>
            <a:ext cx="105009" cy="283096"/>
          </a:xfrm>
          <a:prstGeom prst="rect">
            <a:avLst/>
          </a:prstGeom>
        </p:spPr>
      </p:pic>
      <p:pic>
        <p:nvPicPr>
          <p:cNvPr id="123" name="119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292881" y="1356767"/>
            <a:ext cx="105009" cy="283096"/>
          </a:xfrm>
          <a:prstGeom prst="rect">
            <a:avLst/>
          </a:prstGeom>
        </p:spPr>
      </p:pic>
      <p:pic>
        <p:nvPicPr>
          <p:cNvPr id="124" name="120 Imagen" descr="server-icon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1120290" y="1359942"/>
            <a:ext cx="105009" cy="283096"/>
          </a:xfrm>
          <a:prstGeom prst="rect">
            <a:avLst/>
          </a:prstGeom>
        </p:spPr>
      </p:pic>
      <p:cxnSp>
        <p:nvCxnSpPr>
          <p:cNvPr id="125" name="129 Conector recto"/>
          <p:cNvCxnSpPr>
            <a:endCxn id="124" idx="0"/>
          </p:cNvCxnSpPr>
          <p:nvPr/>
        </p:nvCxnSpPr>
        <p:spPr>
          <a:xfrm>
            <a:off x="-1249186" y="1117962"/>
            <a:ext cx="181401" cy="2419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127 Conector recto"/>
          <p:cNvCxnSpPr>
            <a:endCxn id="123" idx="0"/>
          </p:cNvCxnSpPr>
          <p:nvPr/>
        </p:nvCxnSpPr>
        <p:spPr>
          <a:xfrm>
            <a:off x="-1360697" y="1140743"/>
            <a:ext cx="120321" cy="21602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0209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225 Conector recto"/>
          <p:cNvCxnSpPr/>
          <p:nvPr/>
        </p:nvCxnSpPr>
        <p:spPr>
          <a:xfrm flipH="1">
            <a:off x="8378679" y="2140930"/>
            <a:ext cx="30333" cy="181995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219 Conector recto"/>
          <p:cNvCxnSpPr/>
          <p:nvPr/>
        </p:nvCxnSpPr>
        <p:spPr>
          <a:xfrm rot="10800000" flipV="1">
            <a:off x="5822325" y="2063434"/>
            <a:ext cx="2439447" cy="198205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216 Conector recto"/>
          <p:cNvCxnSpPr/>
          <p:nvPr/>
        </p:nvCxnSpPr>
        <p:spPr>
          <a:xfrm flipH="1">
            <a:off x="3961742" y="2063434"/>
            <a:ext cx="4222406" cy="1883831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187 Conector recto"/>
          <p:cNvCxnSpPr/>
          <p:nvPr/>
        </p:nvCxnSpPr>
        <p:spPr>
          <a:xfrm flipH="1">
            <a:off x="1544053" y="2001436"/>
            <a:ext cx="6616980" cy="1919837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222 Conector recto"/>
          <p:cNvCxnSpPr>
            <a:stCxn id="103" idx="3"/>
          </p:cNvCxnSpPr>
          <p:nvPr/>
        </p:nvCxnSpPr>
        <p:spPr>
          <a:xfrm>
            <a:off x="6062607" y="2063434"/>
            <a:ext cx="2237781" cy="1798587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210 Conector recto"/>
          <p:cNvCxnSpPr/>
          <p:nvPr/>
        </p:nvCxnSpPr>
        <p:spPr>
          <a:xfrm flipH="1">
            <a:off x="3830785" y="2063434"/>
            <a:ext cx="1993935" cy="1829585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207 Conector recto"/>
          <p:cNvCxnSpPr>
            <a:stCxn id="95" idx="3"/>
          </p:cNvCxnSpPr>
          <p:nvPr/>
        </p:nvCxnSpPr>
        <p:spPr>
          <a:xfrm>
            <a:off x="4082096" y="2030780"/>
            <a:ext cx="4102052" cy="186666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204 Conector recto"/>
          <p:cNvCxnSpPr/>
          <p:nvPr/>
        </p:nvCxnSpPr>
        <p:spPr>
          <a:xfrm>
            <a:off x="3821278" y="2063434"/>
            <a:ext cx="2001047" cy="1857839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201 Conector recto"/>
          <p:cNvCxnSpPr/>
          <p:nvPr/>
        </p:nvCxnSpPr>
        <p:spPr>
          <a:xfrm flipH="1">
            <a:off x="3795158" y="2063434"/>
            <a:ext cx="45118" cy="1833602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195 Conector recto"/>
          <p:cNvCxnSpPr/>
          <p:nvPr/>
        </p:nvCxnSpPr>
        <p:spPr>
          <a:xfrm>
            <a:off x="1248363" y="2063434"/>
            <a:ext cx="4509314" cy="1829585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198 Conector recto"/>
          <p:cNvCxnSpPr>
            <a:stCxn id="93" idx="3"/>
          </p:cNvCxnSpPr>
          <p:nvPr/>
        </p:nvCxnSpPr>
        <p:spPr>
          <a:xfrm>
            <a:off x="1553293" y="2063434"/>
            <a:ext cx="6522362" cy="186500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192 Conector recto"/>
          <p:cNvCxnSpPr/>
          <p:nvPr/>
        </p:nvCxnSpPr>
        <p:spPr>
          <a:xfrm>
            <a:off x="1209615" y="2078933"/>
            <a:ext cx="2439447" cy="177976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184 Conector recto"/>
          <p:cNvCxnSpPr>
            <a:stCxn id="103" idx="1"/>
          </p:cNvCxnSpPr>
          <p:nvPr/>
        </p:nvCxnSpPr>
        <p:spPr>
          <a:xfrm flipH="1">
            <a:off x="1425108" y="2063434"/>
            <a:ext cx="4027638" cy="1808644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181 Conector recto"/>
          <p:cNvCxnSpPr>
            <a:stCxn id="95" idx="1"/>
          </p:cNvCxnSpPr>
          <p:nvPr/>
        </p:nvCxnSpPr>
        <p:spPr>
          <a:xfrm flipH="1">
            <a:off x="1412689" y="2030780"/>
            <a:ext cx="2059545" cy="1787509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178 Conector recto"/>
          <p:cNvCxnSpPr/>
          <p:nvPr/>
        </p:nvCxnSpPr>
        <p:spPr>
          <a:xfrm>
            <a:off x="1248363" y="2063434"/>
            <a:ext cx="21527" cy="1765349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65 Imagen" descr="usb-hub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1684" y="3655091"/>
            <a:ext cx="609862" cy="609862"/>
          </a:xfrm>
          <a:prstGeom prst="rect">
            <a:avLst/>
          </a:prstGeom>
        </p:spPr>
      </p:pic>
      <p:pic>
        <p:nvPicPr>
          <p:cNvPr id="92" name="66 Imagen" descr="usb-hub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1131" y="3684732"/>
            <a:ext cx="609862" cy="609862"/>
          </a:xfrm>
          <a:prstGeom prst="rect">
            <a:avLst/>
          </a:prstGeom>
        </p:spPr>
      </p:pic>
      <p:pic>
        <p:nvPicPr>
          <p:cNvPr id="93" name="70 Imagen" descr="usb-hub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3432" y="1758503"/>
            <a:ext cx="609862" cy="609862"/>
          </a:xfrm>
          <a:prstGeom prst="rect">
            <a:avLst/>
          </a:prstGeom>
        </p:spPr>
      </p:pic>
      <p:pic>
        <p:nvPicPr>
          <p:cNvPr id="94" name="71 Imagen" descr="usb-hub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154188" y="1696505"/>
            <a:ext cx="609862" cy="609862"/>
          </a:xfrm>
          <a:prstGeom prst="rect">
            <a:avLst/>
          </a:prstGeom>
        </p:spPr>
      </p:pic>
      <p:pic>
        <p:nvPicPr>
          <p:cNvPr id="95" name="72 Imagen" descr="usb-hub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72234" y="1725849"/>
            <a:ext cx="609862" cy="609862"/>
          </a:xfrm>
          <a:prstGeom prst="rect">
            <a:avLst/>
          </a:prstGeom>
        </p:spPr>
      </p:pic>
      <p:cxnSp>
        <p:nvCxnSpPr>
          <p:cNvPr id="98" name="79 Conector recto"/>
          <p:cNvCxnSpPr/>
          <p:nvPr/>
        </p:nvCxnSpPr>
        <p:spPr>
          <a:xfrm>
            <a:off x="5747225" y="2063434"/>
            <a:ext cx="13547" cy="1751699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65 Imagen" descr="usb-hub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15772" y="3655091"/>
            <a:ext cx="609862" cy="609862"/>
          </a:xfrm>
          <a:prstGeom prst="rect">
            <a:avLst/>
          </a:prstGeom>
        </p:spPr>
      </p:pic>
      <p:pic>
        <p:nvPicPr>
          <p:cNvPr id="100" name="66 Imagen" descr="usb-hub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5219" y="3684732"/>
            <a:ext cx="609862" cy="609862"/>
          </a:xfrm>
          <a:prstGeom prst="rect">
            <a:avLst/>
          </a:prstGeom>
        </p:spPr>
      </p:pic>
      <p:pic>
        <p:nvPicPr>
          <p:cNvPr id="103" name="73 Imagen" descr="usb-hub-ic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52746" y="1758503"/>
            <a:ext cx="609862" cy="609862"/>
          </a:xfrm>
          <a:prstGeom prst="rect">
            <a:avLst/>
          </a:prstGeom>
        </p:spPr>
      </p:pic>
      <p:cxnSp>
        <p:nvCxnSpPr>
          <p:cNvPr id="148" name="129 Conector recto"/>
          <p:cNvCxnSpPr>
            <a:endCxn id="151" idx="0"/>
          </p:cNvCxnSpPr>
          <p:nvPr/>
        </p:nvCxnSpPr>
        <p:spPr>
          <a:xfrm flipH="1">
            <a:off x="1074946" y="4056888"/>
            <a:ext cx="81357" cy="50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127 Conector recto"/>
          <p:cNvCxnSpPr>
            <a:stCxn id="91" idx="1"/>
            <a:endCxn id="150" idx="0"/>
          </p:cNvCxnSpPr>
          <p:nvPr/>
        </p:nvCxnSpPr>
        <p:spPr>
          <a:xfrm flipH="1">
            <a:off x="741191" y="3960022"/>
            <a:ext cx="270493" cy="6024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0" name="119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0021" y="4562519"/>
            <a:ext cx="222340" cy="599410"/>
          </a:xfrm>
          <a:prstGeom prst="rect">
            <a:avLst/>
          </a:prstGeom>
        </p:spPr>
      </p:pic>
      <p:pic>
        <p:nvPicPr>
          <p:cNvPr id="151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63776" y="4564488"/>
            <a:ext cx="222340" cy="599410"/>
          </a:xfrm>
          <a:prstGeom prst="rect">
            <a:avLst/>
          </a:prstGeom>
        </p:spPr>
      </p:pic>
      <p:pic>
        <p:nvPicPr>
          <p:cNvPr id="152" name="119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60939" y="4569242"/>
            <a:ext cx="222340" cy="599410"/>
          </a:xfrm>
          <a:prstGeom prst="rect">
            <a:avLst/>
          </a:prstGeom>
        </p:spPr>
      </p:pic>
      <p:pic>
        <p:nvPicPr>
          <p:cNvPr id="153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26373" y="4575964"/>
            <a:ext cx="222340" cy="599410"/>
          </a:xfrm>
          <a:prstGeom prst="rect">
            <a:avLst/>
          </a:prstGeom>
        </p:spPr>
      </p:pic>
      <p:cxnSp>
        <p:nvCxnSpPr>
          <p:cNvPr id="154" name="129 Conector recto"/>
          <p:cNvCxnSpPr>
            <a:endCxn id="153" idx="0"/>
          </p:cNvCxnSpPr>
          <p:nvPr/>
        </p:nvCxnSpPr>
        <p:spPr>
          <a:xfrm>
            <a:off x="1553456" y="4063611"/>
            <a:ext cx="384088" cy="512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127 Conector recto"/>
          <p:cNvCxnSpPr>
            <a:endCxn id="152" idx="0"/>
          </p:cNvCxnSpPr>
          <p:nvPr/>
        </p:nvCxnSpPr>
        <p:spPr>
          <a:xfrm>
            <a:off x="1383071" y="4125291"/>
            <a:ext cx="189038" cy="443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uadroTexto 1"/>
          <p:cNvSpPr txBox="1"/>
          <p:nvPr/>
        </p:nvSpPr>
        <p:spPr>
          <a:xfrm>
            <a:off x="168385" y="1816770"/>
            <a:ext cx="775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Spine</a:t>
            </a:r>
            <a:endParaRPr lang="es-ES" dirty="0"/>
          </a:p>
        </p:txBody>
      </p:sp>
      <p:sp>
        <p:nvSpPr>
          <p:cNvPr id="60" name="CuadroTexto 59"/>
          <p:cNvSpPr txBox="1"/>
          <p:nvPr/>
        </p:nvSpPr>
        <p:spPr>
          <a:xfrm>
            <a:off x="269791" y="36606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Leaf</a:t>
            </a:r>
            <a:endParaRPr lang="es-ES" dirty="0"/>
          </a:p>
        </p:txBody>
      </p:sp>
      <p:cxnSp>
        <p:nvCxnSpPr>
          <p:cNvPr id="62" name="178 Conector recto"/>
          <p:cNvCxnSpPr/>
          <p:nvPr/>
        </p:nvCxnSpPr>
        <p:spPr>
          <a:xfrm>
            <a:off x="1638385" y="1761109"/>
            <a:ext cx="299159" cy="0"/>
          </a:xfrm>
          <a:prstGeom prst="line">
            <a:avLst/>
          </a:prstGeom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adroTexto 64"/>
          <p:cNvSpPr txBox="1"/>
          <p:nvPr/>
        </p:nvSpPr>
        <p:spPr>
          <a:xfrm>
            <a:off x="1960247" y="1573837"/>
            <a:ext cx="105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40 </a:t>
            </a:r>
            <a:r>
              <a:rPr lang="es-ES" dirty="0" err="1"/>
              <a:t>Gbps</a:t>
            </a:r>
            <a:endParaRPr lang="es-ES" dirty="0"/>
          </a:p>
        </p:txBody>
      </p:sp>
      <p:sp>
        <p:nvSpPr>
          <p:cNvPr id="66" name="CuadroTexto 65"/>
          <p:cNvSpPr txBox="1"/>
          <p:nvPr/>
        </p:nvSpPr>
        <p:spPr>
          <a:xfrm>
            <a:off x="1937544" y="5190343"/>
            <a:ext cx="178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Server,40 </a:t>
            </a:r>
            <a:r>
              <a:rPr lang="es-ES" dirty="0" err="1"/>
              <a:t>Gbps</a:t>
            </a:r>
            <a:endParaRPr lang="es-ES" dirty="0"/>
          </a:p>
        </p:txBody>
      </p:sp>
      <p:pic>
        <p:nvPicPr>
          <p:cNvPr id="63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22390" y="4575964"/>
            <a:ext cx="222340" cy="599410"/>
          </a:xfrm>
          <a:prstGeom prst="rect">
            <a:avLst/>
          </a:prstGeom>
        </p:spPr>
      </p:pic>
      <p:cxnSp>
        <p:nvCxnSpPr>
          <p:cNvPr id="64" name="129 Conector recto"/>
          <p:cNvCxnSpPr>
            <a:endCxn id="63" idx="0"/>
          </p:cNvCxnSpPr>
          <p:nvPr/>
        </p:nvCxnSpPr>
        <p:spPr>
          <a:xfrm>
            <a:off x="1255423" y="4067977"/>
            <a:ext cx="78137" cy="5079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129 Conector recto"/>
          <p:cNvCxnSpPr/>
          <p:nvPr/>
        </p:nvCxnSpPr>
        <p:spPr>
          <a:xfrm flipH="1">
            <a:off x="3517627" y="4102613"/>
            <a:ext cx="81357" cy="50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127 Conector recto"/>
          <p:cNvCxnSpPr/>
          <p:nvPr/>
        </p:nvCxnSpPr>
        <p:spPr>
          <a:xfrm flipH="1">
            <a:off x="3183872" y="4005747"/>
            <a:ext cx="270493" cy="6024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119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72702" y="4608244"/>
            <a:ext cx="222340" cy="599410"/>
          </a:xfrm>
          <a:prstGeom prst="rect">
            <a:avLst/>
          </a:prstGeom>
        </p:spPr>
      </p:pic>
      <p:pic>
        <p:nvPicPr>
          <p:cNvPr id="74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06457" y="4610213"/>
            <a:ext cx="222340" cy="599410"/>
          </a:xfrm>
          <a:prstGeom prst="rect">
            <a:avLst/>
          </a:prstGeom>
        </p:spPr>
      </p:pic>
      <p:pic>
        <p:nvPicPr>
          <p:cNvPr id="75" name="119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3620" y="4614967"/>
            <a:ext cx="222340" cy="599410"/>
          </a:xfrm>
          <a:prstGeom prst="rect">
            <a:avLst/>
          </a:prstGeom>
        </p:spPr>
      </p:pic>
      <p:pic>
        <p:nvPicPr>
          <p:cNvPr id="79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69054" y="4621689"/>
            <a:ext cx="222340" cy="599410"/>
          </a:xfrm>
          <a:prstGeom prst="rect">
            <a:avLst/>
          </a:prstGeom>
        </p:spPr>
      </p:pic>
      <p:cxnSp>
        <p:nvCxnSpPr>
          <p:cNvPr id="80" name="129 Conector recto"/>
          <p:cNvCxnSpPr/>
          <p:nvPr/>
        </p:nvCxnSpPr>
        <p:spPr>
          <a:xfrm>
            <a:off x="3996137" y="4109336"/>
            <a:ext cx="384088" cy="512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127 Conector recto"/>
          <p:cNvCxnSpPr/>
          <p:nvPr/>
        </p:nvCxnSpPr>
        <p:spPr>
          <a:xfrm>
            <a:off x="3825752" y="4171016"/>
            <a:ext cx="189038" cy="443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65071" y="4621689"/>
            <a:ext cx="222340" cy="599410"/>
          </a:xfrm>
          <a:prstGeom prst="rect">
            <a:avLst/>
          </a:prstGeom>
        </p:spPr>
      </p:pic>
      <p:cxnSp>
        <p:nvCxnSpPr>
          <p:cNvPr id="116" name="129 Conector recto"/>
          <p:cNvCxnSpPr/>
          <p:nvPr/>
        </p:nvCxnSpPr>
        <p:spPr>
          <a:xfrm>
            <a:off x="3698104" y="4113702"/>
            <a:ext cx="78137" cy="5079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129 Conector recto"/>
          <p:cNvCxnSpPr/>
          <p:nvPr/>
        </p:nvCxnSpPr>
        <p:spPr>
          <a:xfrm flipH="1">
            <a:off x="5579654" y="4059241"/>
            <a:ext cx="81357" cy="50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127 Conector recto"/>
          <p:cNvCxnSpPr/>
          <p:nvPr/>
        </p:nvCxnSpPr>
        <p:spPr>
          <a:xfrm flipH="1">
            <a:off x="5245899" y="3962375"/>
            <a:ext cx="270493" cy="6024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119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34729" y="4564872"/>
            <a:ext cx="222340" cy="599410"/>
          </a:xfrm>
          <a:prstGeom prst="rect">
            <a:avLst/>
          </a:prstGeom>
        </p:spPr>
      </p:pic>
      <p:pic>
        <p:nvPicPr>
          <p:cNvPr id="120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68484" y="4566841"/>
            <a:ext cx="222340" cy="599410"/>
          </a:xfrm>
          <a:prstGeom prst="rect">
            <a:avLst/>
          </a:prstGeom>
        </p:spPr>
      </p:pic>
      <p:pic>
        <p:nvPicPr>
          <p:cNvPr id="121" name="119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65647" y="4571595"/>
            <a:ext cx="222340" cy="599410"/>
          </a:xfrm>
          <a:prstGeom prst="rect">
            <a:avLst/>
          </a:prstGeom>
        </p:spPr>
      </p:pic>
      <p:pic>
        <p:nvPicPr>
          <p:cNvPr id="122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31081" y="4578317"/>
            <a:ext cx="222340" cy="599410"/>
          </a:xfrm>
          <a:prstGeom prst="rect">
            <a:avLst/>
          </a:prstGeom>
        </p:spPr>
      </p:pic>
      <p:cxnSp>
        <p:nvCxnSpPr>
          <p:cNvPr id="123" name="129 Conector recto"/>
          <p:cNvCxnSpPr/>
          <p:nvPr/>
        </p:nvCxnSpPr>
        <p:spPr>
          <a:xfrm>
            <a:off x="6058164" y="4065964"/>
            <a:ext cx="384088" cy="512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127 Conector recto"/>
          <p:cNvCxnSpPr/>
          <p:nvPr/>
        </p:nvCxnSpPr>
        <p:spPr>
          <a:xfrm>
            <a:off x="5887779" y="4127644"/>
            <a:ext cx="189038" cy="443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5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27098" y="4578317"/>
            <a:ext cx="222340" cy="599410"/>
          </a:xfrm>
          <a:prstGeom prst="rect">
            <a:avLst/>
          </a:prstGeom>
        </p:spPr>
      </p:pic>
      <p:cxnSp>
        <p:nvCxnSpPr>
          <p:cNvPr id="126" name="129 Conector recto"/>
          <p:cNvCxnSpPr/>
          <p:nvPr/>
        </p:nvCxnSpPr>
        <p:spPr>
          <a:xfrm>
            <a:off x="5760131" y="4070330"/>
            <a:ext cx="78137" cy="5079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129 Conector recto"/>
          <p:cNvCxnSpPr/>
          <p:nvPr/>
        </p:nvCxnSpPr>
        <p:spPr>
          <a:xfrm flipH="1">
            <a:off x="8035082" y="4095890"/>
            <a:ext cx="81357" cy="5076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127 Conector recto"/>
          <p:cNvCxnSpPr/>
          <p:nvPr/>
        </p:nvCxnSpPr>
        <p:spPr>
          <a:xfrm flipH="1">
            <a:off x="7701327" y="3999024"/>
            <a:ext cx="270493" cy="6024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9" name="119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90157" y="4601521"/>
            <a:ext cx="222340" cy="599410"/>
          </a:xfrm>
          <a:prstGeom prst="rect">
            <a:avLst/>
          </a:prstGeom>
        </p:spPr>
      </p:pic>
      <p:pic>
        <p:nvPicPr>
          <p:cNvPr id="130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23912" y="4603490"/>
            <a:ext cx="222340" cy="599410"/>
          </a:xfrm>
          <a:prstGeom prst="rect">
            <a:avLst/>
          </a:prstGeom>
        </p:spPr>
      </p:pic>
      <p:pic>
        <p:nvPicPr>
          <p:cNvPr id="131" name="119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421075" y="4608244"/>
            <a:ext cx="222340" cy="599410"/>
          </a:xfrm>
          <a:prstGeom prst="rect">
            <a:avLst/>
          </a:prstGeom>
        </p:spPr>
      </p:pic>
      <p:pic>
        <p:nvPicPr>
          <p:cNvPr id="132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86509" y="4614966"/>
            <a:ext cx="222340" cy="599410"/>
          </a:xfrm>
          <a:prstGeom prst="rect">
            <a:avLst/>
          </a:prstGeom>
        </p:spPr>
      </p:pic>
      <p:cxnSp>
        <p:nvCxnSpPr>
          <p:cNvPr id="133" name="129 Conector recto"/>
          <p:cNvCxnSpPr/>
          <p:nvPr/>
        </p:nvCxnSpPr>
        <p:spPr>
          <a:xfrm>
            <a:off x="8513592" y="4102613"/>
            <a:ext cx="384088" cy="51235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127 Conector recto"/>
          <p:cNvCxnSpPr/>
          <p:nvPr/>
        </p:nvCxnSpPr>
        <p:spPr>
          <a:xfrm>
            <a:off x="8343207" y="4164293"/>
            <a:ext cx="189038" cy="4439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5" name="120 Imagen" descr="server-ico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82526" y="4614966"/>
            <a:ext cx="222340" cy="599410"/>
          </a:xfrm>
          <a:prstGeom prst="rect">
            <a:avLst/>
          </a:prstGeom>
        </p:spPr>
      </p:pic>
      <p:cxnSp>
        <p:nvCxnSpPr>
          <p:cNvPr id="136" name="129 Conector recto"/>
          <p:cNvCxnSpPr/>
          <p:nvPr/>
        </p:nvCxnSpPr>
        <p:spPr>
          <a:xfrm>
            <a:off x="8215559" y="4106979"/>
            <a:ext cx="78137" cy="5079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83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F4ADDE60-702B-F542-9A44-4453E8AF5AFC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3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dirty="0">
                <a:latin typeface="Arial Black" charset="0"/>
              </a:rPr>
              <a:t>taxonomía topologías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dirty="0" err="1"/>
              <a:t>These</a:t>
            </a:r>
            <a:r>
              <a:rPr lang="es-ES" sz="1200" dirty="0"/>
              <a:t> </a:t>
            </a:r>
            <a:r>
              <a:rPr lang="es-ES" sz="1200" dirty="0" err="1"/>
              <a:t>topologies</a:t>
            </a:r>
            <a:r>
              <a:rPr lang="es-ES" sz="1200" dirty="0"/>
              <a:t> are </a:t>
            </a:r>
            <a:r>
              <a:rPr lang="es-ES" sz="1200" dirty="0" err="1"/>
              <a:t>commonly</a:t>
            </a:r>
            <a:r>
              <a:rPr lang="es-ES" sz="1200" dirty="0"/>
              <a:t> </a:t>
            </a:r>
            <a:r>
              <a:rPr lang="es-ES" sz="1200" dirty="0" err="1"/>
              <a:t>classi</a:t>
            </a:r>
            <a:r>
              <a:rPr lang="es-ES" sz="1200" dirty="0"/>
              <a:t>- </a:t>
            </a:r>
            <a:r>
              <a:rPr lang="es-ES" sz="1200" dirty="0" err="1"/>
              <a:t>fied</a:t>
            </a:r>
            <a:r>
              <a:rPr lang="es-ES" sz="1200" dirty="0"/>
              <a:t> [15] </a:t>
            </a:r>
            <a:r>
              <a:rPr lang="es-ES" sz="1200" dirty="0" err="1"/>
              <a:t>into</a:t>
            </a:r>
            <a:r>
              <a:rPr lang="es-ES" sz="1200" dirty="0"/>
              <a:t> </a:t>
            </a:r>
            <a:r>
              <a:rPr lang="es-ES" sz="1200" dirty="0" err="1"/>
              <a:t>switch-centric</a:t>
            </a:r>
            <a:r>
              <a:rPr lang="es-ES" sz="1200" dirty="0"/>
              <a:t> (</a:t>
            </a:r>
            <a:r>
              <a:rPr lang="es-ES" sz="1200" dirty="0" err="1"/>
              <a:t>e.g</a:t>
            </a:r>
            <a:r>
              <a:rPr lang="es-ES" sz="1200" dirty="0"/>
              <a:t>. </a:t>
            </a:r>
            <a:r>
              <a:rPr lang="es-ES" sz="1200" dirty="0" err="1"/>
              <a:t>fattree</a:t>
            </a:r>
            <a:r>
              <a:rPr lang="es-ES" sz="1200" dirty="0"/>
              <a:t> [14] and VL2 [12]) and server-</a:t>
            </a:r>
            <a:r>
              <a:rPr lang="es-ES" sz="1200" dirty="0" err="1"/>
              <a:t>centric</a:t>
            </a:r>
            <a:r>
              <a:rPr lang="es-ES" sz="1200" dirty="0"/>
              <a:t> (</a:t>
            </a:r>
            <a:r>
              <a:rPr lang="es-ES" sz="1200" dirty="0" err="1"/>
              <a:t>e.g</a:t>
            </a:r>
            <a:r>
              <a:rPr lang="es-ES" sz="1200" dirty="0"/>
              <a:t>. </a:t>
            </a:r>
            <a:r>
              <a:rPr lang="es-ES" sz="1200" dirty="0" err="1"/>
              <a:t>BCube</a:t>
            </a:r>
            <a:r>
              <a:rPr lang="es-ES" sz="1200" dirty="0"/>
              <a:t> [7] and </a:t>
            </a:r>
            <a:r>
              <a:rPr lang="es-ES" sz="1200" dirty="0" err="1"/>
              <a:t>DCell</a:t>
            </a:r>
            <a:r>
              <a:rPr lang="es-ES" sz="1200" dirty="0"/>
              <a:t> [11]) </a:t>
            </a:r>
            <a:r>
              <a:rPr lang="es-ES" sz="1200" dirty="0" err="1"/>
              <a:t>typologies</a:t>
            </a:r>
            <a:r>
              <a:rPr lang="es-ES" sz="1200" dirty="0"/>
              <a:t>. </a:t>
            </a:r>
          </a:p>
          <a:p>
            <a:r>
              <a:rPr lang="es-ES" sz="1200" dirty="0" err="1"/>
              <a:t>what</a:t>
            </a:r>
            <a:r>
              <a:rPr lang="es-ES" sz="1200" dirty="0"/>
              <a:t> </a:t>
            </a:r>
            <a:r>
              <a:rPr lang="es-ES" sz="1200" dirty="0" err="1"/>
              <a:t>about</a:t>
            </a:r>
            <a:r>
              <a:rPr lang="es-ES" sz="1200" dirty="0"/>
              <a:t> </a:t>
            </a:r>
            <a:r>
              <a:rPr lang="es-ES" sz="1200" dirty="0" err="1"/>
              <a:t>Jellyfix</a:t>
            </a:r>
            <a:r>
              <a:rPr lang="es-ES" sz="1200" dirty="0"/>
              <a:t>, </a:t>
            </a:r>
            <a:r>
              <a:rPr lang="es-ES" sz="1200" dirty="0" err="1"/>
              <a:t>hyper</a:t>
            </a:r>
            <a:r>
              <a:rPr lang="es-ES" sz="1200" dirty="0"/>
              <a:t>…</a:t>
            </a:r>
          </a:p>
          <a:p>
            <a:endParaRPr lang="es-ES" sz="1200" dirty="0"/>
          </a:p>
          <a:p>
            <a:r>
              <a:rPr lang="es-ES" sz="1200" dirty="0"/>
              <a:t>Leer párrafo primero de </a:t>
            </a:r>
            <a:r>
              <a:rPr lang="es-ES" sz="1200" dirty="0" err="1"/>
              <a:t>Diffflow</a:t>
            </a:r>
            <a:r>
              <a:rPr lang="es-ES" sz="1200" dirty="0"/>
              <a:t> para CER y </a:t>
            </a:r>
            <a:r>
              <a:rPr lang="es-ES" sz="1200" dirty="0" err="1"/>
              <a:t>articulos</a:t>
            </a:r>
            <a:endParaRPr lang="es-ES" sz="1200" dirty="0"/>
          </a:p>
          <a:p>
            <a:r>
              <a:rPr lang="es-ES" sz="1200" dirty="0"/>
              <a:t>RTT </a:t>
            </a:r>
            <a:r>
              <a:rPr lang="es-ES" sz="1200" dirty="0" err="1"/>
              <a:t>is</a:t>
            </a:r>
            <a:r>
              <a:rPr lang="es-ES" sz="1200" dirty="0"/>
              <a:t> </a:t>
            </a:r>
            <a:r>
              <a:rPr lang="es-ES" sz="1200" dirty="0" err="1"/>
              <a:t>typically</a:t>
            </a:r>
            <a:r>
              <a:rPr lang="es-ES" sz="1200" dirty="0"/>
              <a:t> of </a:t>
            </a:r>
            <a:r>
              <a:rPr lang="es-ES" sz="1200" dirty="0" err="1"/>
              <a:t>the</a:t>
            </a:r>
            <a:r>
              <a:rPr lang="es-ES" sz="1200" dirty="0"/>
              <a:t> </a:t>
            </a:r>
            <a:r>
              <a:rPr lang="es-ES" sz="1200" dirty="0" err="1"/>
              <a:t>order</a:t>
            </a:r>
            <a:r>
              <a:rPr lang="es-ES" sz="1200" dirty="0"/>
              <a:t> of a </a:t>
            </a:r>
            <a:r>
              <a:rPr lang="es-ES" sz="1200" dirty="0" err="1"/>
              <a:t>few</a:t>
            </a:r>
            <a:r>
              <a:rPr lang="es-ES" sz="1200" dirty="0"/>
              <a:t> </a:t>
            </a:r>
            <a:r>
              <a:rPr lang="es-ES" sz="1200" dirty="0" err="1"/>
              <a:t>hundreds</a:t>
            </a:r>
            <a:r>
              <a:rPr lang="es-ES" sz="1200" dirty="0"/>
              <a:t> of </a:t>
            </a:r>
            <a:r>
              <a:rPr lang="es-ES" sz="1200" dirty="0" err="1"/>
              <a:t>microseconds</a:t>
            </a:r>
            <a:r>
              <a:rPr lang="es-ES" sz="1200" dirty="0"/>
              <a:t> </a:t>
            </a:r>
          </a:p>
          <a:p>
            <a:r>
              <a:rPr lang="es-ES" sz="1200" dirty="0"/>
              <a:t>WCMP, dice </a:t>
            </a:r>
            <a:r>
              <a:rPr lang="es-ES" sz="1200" i="1" dirty="0" err="1"/>
              <a:t>direct</a:t>
            </a:r>
            <a:r>
              <a:rPr lang="es-ES" sz="1200" i="1" dirty="0"/>
              <a:t> </a:t>
            </a:r>
            <a:r>
              <a:rPr lang="es-ES" sz="1200" i="1" dirty="0" err="1"/>
              <a:t>connect</a:t>
            </a:r>
            <a:r>
              <a:rPr lang="es-ES" sz="1200" i="1" dirty="0"/>
              <a:t> </a:t>
            </a:r>
            <a:r>
              <a:rPr lang="es-ES" sz="1200" dirty="0" err="1"/>
              <a:t>topologies</a:t>
            </a:r>
            <a:r>
              <a:rPr lang="es-ES" sz="1200" dirty="0"/>
              <a:t> [1, 15, 30 </a:t>
            </a:r>
            <a:r>
              <a:rPr lang="es-ES" sz="1200" dirty="0" err="1"/>
              <a:t>HyperX</a:t>
            </a:r>
            <a:r>
              <a:rPr lang="es-ES" sz="1200" dirty="0"/>
              <a:t>, </a:t>
            </a:r>
            <a:r>
              <a:rPr lang="es-ES" sz="1200" dirty="0" err="1"/>
              <a:t>Bcube</a:t>
            </a:r>
            <a:r>
              <a:rPr lang="es-ES" sz="1200" dirty="0"/>
              <a:t>, </a:t>
            </a:r>
            <a:r>
              <a:rPr lang="es-ES" sz="1200" dirty="0" err="1"/>
              <a:t>etc</a:t>
            </a:r>
            <a:r>
              <a:rPr lang="es-ES" sz="1200" dirty="0"/>
              <a:t>], </a:t>
            </a:r>
            <a:r>
              <a:rPr lang="es-ES" sz="1200" dirty="0" err="1"/>
              <a:t>for</a:t>
            </a:r>
            <a:r>
              <a:rPr lang="es-ES" sz="1200" dirty="0"/>
              <a:t> con- </a:t>
            </a:r>
            <a:r>
              <a:rPr lang="es-ES" sz="1200" dirty="0" err="1"/>
              <a:t>creteness</a:t>
            </a:r>
            <a:r>
              <a:rPr lang="es-ES" sz="1200" dirty="0"/>
              <a:t> </a:t>
            </a:r>
            <a:r>
              <a:rPr lang="es-ES" sz="1200" dirty="0" err="1"/>
              <a:t>we</a:t>
            </a:r>
            <a:r>
              <a:rPr lang="es-ES" sz="1200" dirty="0"/>
              <a:t> </a:t>
            </a:r>
            <a:r>
              <a:rPr lang="es-ES" sz="1200" dirty="0" err="1"/>
              <a:t>focus</a:t>
            </a:r>
            <a:r>
              <a:rPr lang="es-ES" sz="1200" dirty="0"/>
              <a:t> </a:t>
            </a:r>
            <a:r>
              <a:rPr lang="es-ES" sz="1200" dirty="0" err="1"/>
              <a:t>on</a:t>
            </a:r>
            <a:r>
              <a:rPr lang="es-ES" sz="1200" dirty="0"/>
              <a:t> </a:t>
            </a:r>
            <a:r>
              <a:rPr lang="es-ES" sz="1200" dirty="0" err="1"/>
              <a:t>multi-stage</a:t>
            </a:r>
            <a:r>
              <a:rPr lang="es-ES" sz="1200" dirty="0"/>
              <a:t>, </a:t>
            </a:r>
            <a:r>
              <a:rPr lang="es-ES" sz="1200" dirty="0" err="1"/>
              <a:t>tree-based</a:t>
            </a:r>
            <a:r>
              <a:rPr lang="es-ES" sz="1200" dirty="0"/>
              <a:t> </a:t>
            </a:r>
            <a:r>
              <a:rPr lang="es-ES" sz="1200" dirty="0" err="1"/>
              <a:t>topologies</a:t>
            </a:r>
            <a:r>
              <a:rPr lang="es-ES" sz="1200" dirty="0"/>
              <a:t>, vl2, </a:t>
            </a:r>
            <a:r>
              <a:rPr lang="es-ES" sz="1200" dirty="0" err="1"/>
              <a:t>fat-tree</a:t>
            </a:r>
            <a:endParaRPr lang="es-ES" sz="1200" dirty="0"/>
          </a:p>
          <a:p>
            <a:r>
              <a:rPr lang="es-ES" sz="1200"/>
              <a:t>HyperX</a:t>
            </a:r>
            <a:endParaRPr lang="es-ES" sz="1200" dirty="0"/>
          </a:p>
          <a:p>
            <a:endParaRPr lang="es-ES" sz="1200" dirty="0"/>
          </a:p>
          <a:p>
            <a:endParaRPr lang="es-ES" sz="12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3299776"/>
            <a:ext cx="28702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793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Portland </a:t>
            </a:r>
            <a:r>
              <a:rPr lang="es-ES" dirty="0" err="1"/>
              <a:t>Folded</a:t>
            </a:r>
            <a:r>
              <a:rPr lang="es-ES" dirty="0"/>
              <a:t> Clos (k factor)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/>
              <a:t>Uses </a:t>
            </a:r>
            <a:r>
              <a:rPr lang="es-ES" dirty="0" err="1"/>
              <a:t>switches</a:t>
            </a:r>
            <a:r>
              <a:rPr lang="es-ES" dirty="0"/>
              <a:t> of k </a:t>
            </a:r>
            <a:r>
              <a:rPr lang="es-ES" dirty="0" err="1">
                <a:solidFill>
                  <a:srgbClr val="FF0000"/>
                </a:solidFill>
              </a:rPr>
              <a:t>ports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/>
              <a:t>(</a:t>
            </a:r>
            <a:r>
              <a:rPr lang="es-ES" dirty="0" err="1"/>
              <a:t>all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same</a:t>
            </a:r>
            <a:r>
              <a:rPr lang="es-ES" dirty="0"/>
              <a:t> </a:t>
            </a:r>
            <a:r>
              <a:rPr lang="es-ES" dirty="0" err="1"/>
              <a:t>type</a:t>
            </a:r>
            <a:r>
              <a:rPr lang="es-ES" dirty="0"/>
              <a:t> de </a:t>
            </a:r>
            <a:r>
              <a:rPr lang="es-ES" dirty="0" err="1"/>
              <a:t>port</a:t>
            </a:r>
            <a:r>
              <a:rPr lang="es-ES" dirty="0"/>
              <a:t> 1 </a:t>
            </a:r>
            <a:r>
              <a:rPr lang="es-ES"/>
              <a:t>or  </a:t>
            </a:r>
            <a:r>
              <a:rPr lang="es-ES" dirty="0"/>
              <a:t>10Gbps).</a:t>
            </a:r>
          </a:p>
          <a:p>
            <a:pPr lvl="1"/>
            <a:r>
              <a:rPr lang="es-ES" dirty="0" err="1"/>
              <a:t>Until</a:t>
            </a:r>
            <a:r>
              <a:rPr lang="es-ES" dirty="0"/>
              <a:t> </a:t>
            </a:r>
            <a:r>
              <a:rPr lang="es-ES" dirty="0" err="1"/>
              <a:t>recently</a:t>
            </a:r>
            <a:r>
              <a:rPr lang="es-ES" dirty="0"/>
              <a:t>, </a:t>
            </a:r>
            <a:r>
              <a:rPr lang="es-ES" dirty="0" err="1"/>
              <a:t>nonblocking</a:t>
            </a:r>
            <a:r>
              <a:rPr lang="es-ES" dirty="0"/>
              <a:t> 10-Gbps Ethernet </a:t>
            </a:r>
            <a:r>
              <a:rPr lang="es-ES" dirty="0" err="1"/>
              <a:t>switches</a:t>
            </a:r>
            <a:r>
              <a:rPr lang="es-ES" dirty="0"/>
              <a:t> </a:t>
            </a:r>
            <a:r>
              <a:rPr lang="es-ES" dirty="0" err="1"/>
              <a:t>were</a:t>
            </a:r>
            <a:r>
              <a:rPr lang="es-ES" dirty="0"/>
              <a:t> </a:t>
            </a:r>
            <a:r>
              <a:rPr lang="es-ES" dirty="0" err="1"/>
              <a:t>limited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128 </a:t>
            </a:r>
            <a:r>
              <a:rPr lang="es-ES" dirty="0" err="1"/>
              <a:t>ports</a:t>
            </a:r>
            <a:r>
              <a:rPr lang="es-ES" dirty="0"/>
              <a:t>. </a:t>
            </a:r>
            <a:r>
              <a:rPr lang="es-ES" dirty="0" err="1"/>
              <a:t>Numerous</a:t>
            </a:r>
            <a:r>
              <a:rPr lang="es-ES" dirty="0"/>
              <a:t> </a:t>
            </a:r>
            <a:r>
              <a:rPr lang="es-ES" dirty="0" err="1"/>
              <a:t>product</a:t>
            </a:r>
            <a:r>
              <a:rPr lang="es-ES" dirty="0"/>
              <a:t> </a:t>
            </a:r>
            <a:r>
              <a:rPr lang="es-ES" dirty="0" err="1"/>
              <a:t>announcements</a:t>
            </a:r>
            <a:r>
              <a:rPr lang="es-ES" dirty="0"/>
              <a:t> </a:t>
            </a:r>
            <a:r>
              <a:rPr lang="es-ES" dirty="0" err="1"/>
              <a:t>claim</a:t>
            </a:r>
            <a:r>
              <a:rPr lang="es-ES" dirty="0"/>
              <a:t> </a:t>
            </a:r>
            <a:r>
              <a:rPr lang="es-ES" dirty="0" err="1"/>
              <a:t>increased</a:t>
            </a:r>
            <a:r>
              <a:rPr lang="es-ES" dirty="0"/>
              <a:t> </a:t>
            </a:r>
            <a:r>
              <a:rPr lang="es-ES" dirty="0" err="1"/>
              <a:t>density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200 </a:t>
            </a:r>
            <a:r>
              <a:rPr lang="es-ES" dirty="0" err="1"/>
              <a:t>to</a:t>
            </a:r>
            <a:r>
              <a:rPr lang="es-ES" dirty="0"/>
              <a:t> 300 </a:t>
            </a:r>
            <a:r>
              <a:rPr lang="es-ES" dirty="0" err="1"/>
              <a:t>ports</a:t>
            </a:r>
            <a:r>
              <a:rPr lang="es-ES" dirty="0"/>
              <a:t>. </a:t>
            </a:r>
          </a:p>
          <a:p>
            <a:r>
              <a:rPr lang="es-ES" dirty="0" err="1"/>
              <a:t>Three</a:t>
            </a:r>
            <a:r>
              <a:rPr lang="es-ES" dirty="0"/>
              <a:t> </a:t>
            </a:r>
            <a:r>
              <a:rPr lang="es-ES" dirty="0" err="1"/>
              <a:t>tier</a:t>
            </a:r>
            <a:r>
              <a:rPr lang="es-ES" dirty="0"/>
              <a:t> </a:t>
            </a:r>
            <a:r>
              <a:rPr lang="es-ES" dirty="0" err="1"/>
              <a:t>topology</a:t>
            </a:r>
            <a:r>
              <a:rPr lang="es-ES" dirty="0"/>
              <a:t>: </a:t>
            </a:r>
            <a:r>
              <a:rPr lang="es-ES" dirty="0" err="1"/>
              <a:t>core</a:t>
            </a:r>
            <a:r>
              <a:rPr lang="es-ES" dirty="0"/>
              <a:t> &amp; </a:t>
            </a:r>
            <a:r>
              <a:rPr lang="es-ES" dirty="0" err="1"/>
              <a:t>pod</a:t>
            </a:r>
            <a:r>
              <a:rPr lang="es-ES" dirty="0"/>
              <a:t> (A </a:t>
            </a:r>
            <a:r>
              <a:rPr lang="es-ES" dirty="0" err="1"/>
              <a:t>Aggr</a:t>
            </a:r>
            <a:r>
              <a:rPr lang="es-ES" dirty="0"/>
              <a:t>&amp; E </a:t>
            </a:r>
            <a:r>
              <a:rPr lang="es-ES" dirty="0" err="1"/>
              <a:t>Edge</a:t>
            </a:r>
            <a:r>
              <a:rPr lang="es-ES" dirty="0"/>
              <a:t>)</a:t>
            </a:r>
          </a:p>
          <a:p>
            <a:r>
              <a:rPr lang="es-ES" dirty="0" err="1"/>
              <a:t>There</a:t>
            </a:r>
            <a:r>
              <a:rPr lang="es-ES" dirty="0"/>
              <a:t> are (k/2)</a:t>
            </a:r>
            <a:r>
              <a:rPr lang="es-ES" baseline="30000" dirty="0"/>
              <a:t>2</a:t>
            </a:r>
            <a:r>
              <a:rPr lang="es-ES" dirty="0"/>
              <a:t> C </a:t>
            </a:r>
            <a:r>
              <a:rPr lang="es-ES" dirty="0" err="1"/>
              <a:t>switches</a:t>
            </a:r>
            <a:r>
              <a:rPr lang="es-ES" dirty="0"/>
              <a:t>, k </a:t>
            </a:r>
            <a:r>
              <a:rPr lang="es-ES" dirty="0" err="1"/>
              <a:t>pods</a:t>
            </a:r>
            <a:r>
              <a:rPr lang="es-ES" dirty="0"/>
              <a:t> of k </a:t>
            </a:r>
            <a:r>
              <a:rPr lang="es-ES" dirty="0" err="1"/>
              <a:t>switches</a:t>
            </a:r>
            <a:r>
              <a:rPr lang="es-ES" dirty="0"/>
              <a:t> (k</a:t>
            </a:r>
            <a:r>
              <a:rPr lang="es-ES" baseline="30000" dirty="0"/>
              <a:t>2</a:t>
            </a:r>
            <a:r>
              <a:rPr lang="es-ES" dirty="0"/>
              <a:t> </a:t>
            </a:r>
            <a:r>
              <a:rPr lang="es-ES" dirty="0" err="1"/>
              <a:t>switches</a:t>
            </a:r>
            <a:r>
              <a:rPr lang="es-ES" dirty="0"/>
              <a:t>, A=E=K</a:t>
            </a:r>
            <a:r>
              <a:rPr lang="es-ES" baseline="30000" dirty="0"/>
              <a:t>2</a:t>
            </a:r>
            <a:r>
              <a:rPr lang="es-ES" dirty="0"/>
              <a:t>/2) &amp; k</a:t>
            </a:r>
            <a:r>
              <a:rPr lang="es-ES" baseline="30000" dirty="0"/>
              <a:t>3</a:t>
            </a:r>
            <a:r>
              <a:rPr lang="es-ES" dirty="0"/>
              <a:t>/4 servers</a:t>
            </a:r>
          </a:p>
          <a:p>
            <a:r>
              <a:rPr lang="es-ES" dirty="0"/>
              <a:t>A </a:t>
            </a:r>
            <a:r>
              <a:rPr lang="es-ES" dirty="0" err="1"/>
              <a:t>pod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a set of k </a:t>
            </a:r>
            <a:r>
              <a:rPr lang="es-ES" dirty="0" err="1"/>
              <a:t>switches</a:t>
            </a:r>
            <a:r>
              <a:rPr lang="es-ES" dirty="0"/>
              <a:t>, k/2 </a:t>
            </a:r>
            <a:r>
              <a:rPr lang="es-ES" dirty="0" err="1"/>
              <a:t>A+k</a:t>
            </a:r>
            <a:r>
              <a:rPr lang="es-ES" dirty="0"/>
              <a:t>/2 E:</a:t>
            </a:r>
          </a:p>
          <a:p>
            <a:pPr lvl="1"/>
            <a:r>
              <a:rPr lang="es-ES" dirty="0" err="1"/>
              <a:t>Arranged</a:t>
            </a:r>
            <a:r>
              <a:rPr lang="es-ES" dirty="0"/>
              <a:t> in </a:t>
            </a:r>
            <a:r>
              <a:rPr lang="es-ES" dirty="0" err="1"/>
              <a:t>two</a:t>
            </a:r>
            <a:r>
              <a:rPr lang="es-ES" dirty="0"/>
              <a:t> </a:t>
            </a:r>
            <a:r>
              <a:rPr lang="es-ES" dirty="0" err="1"/>
              <a:t>rows</a:t>
            </a:r>
            <a:r>
              <a:rPr lang="es-ES" dirty="0"/>
              <a:t> of k/2 </a:t>
            </a:r>
            <a:r>
              <a:rPr lang="es-ES" dirty="0" err="1"/>
              <a:t>switches</a:t>
            </a:r>
            <a:r>
              <a:rPr lang="es-ES" dirty="0"/>
              <a:t> (A&amp; E).</a:t>
            </a:r>
          </a:p>
          <a:p>
            <a:pPr lvl="1"/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lower</a:t>
            </a:r>
            <a:r>
              <a:rPr lang="es-ES" dirty="0"/>
              <a:t> </a:t>
            </a:r>
            <a:r>
              <a:rPr lang="es-ES" dirty="0" err="1"/>
              <a:t>switch</a:t>
            </a:r>
            <a:r>
              <a:rPr lang="es-ES" dirty="0"/>
              <a:t> (E) </a:t>
            </a:r>
            <a:r>
              <a:rPr lang="es-ES" dirty="0" err="1"/>
              <a:t>connects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other</a:t>
            </a:r>
            <a:r>
              <a:rPr lang="es-ES" dirty="0"/>
              <a:t> A (uses k/2 </a:t>
            </a:r>
            <a:r>
              <a:rPr lang="es-ES" dirty="0" err="1"/>
              <a:t>ports</a:t>
            </a:r>
            <a:r>
              <a:rPr lang="es-ES" dirty="0"/>
              <a:t>)</a:t>
            </a:r>
          </a:p>
          <a:p>
            <a:pPr lvl="1"/>
            <a:r>
              <a:rPr lang="es-ES" dirty="0" err="1"/>
              <a:t>Every</a:t>
            </a:r>
            <a:r>
              <a:rPr lang="es-ES" dirty="0"/>
              <a:t> E </a:t>
            </a:r>
            <a:r>
              <a:rPr lang="es-ES" dirty="0" err="1"/>
              <a:t>connects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k/2 hosts </a:t>
            </a:r>
            <a:r>
              <a:rPr lang="es-ES" dirty="0" err="1"/>
              <a:t>or</a:t>
            </a:r>
            <a:r>
              <a:rPr lang="es-ES" dirty="0"/>
              <a:t> servers.</a:t>
            </a:r>
          </a:p>
          <a:p>
            <a:pPr lvl="1"/>
            <a:r>
              <a:rPr lang="es-ES" dirty="0" err="1"/>
              <a:t>Every</a:t>
            </a:r>
            <a:r>
              <a:rPr lang="es-ES" dirty="0"/>
              <a:t> A </a:t>
            </a:r>
            <a:r>
              <a:rPr lang="es-ES" dirty="0" err="1"/>
              <a:t>connects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k/2 C </a:t>
            </a:r>
            <a:r>
              <a:rPr lang="es-ES" dirty="0" err="1"/>
              <a:t>switches</a:t>
            </a:r>
            <a:r>
              <a:rPr lang="es-ES" dirty="0"/>
              <a:t>.</a:t>
            </a:r>
          </a:p>
          <a:p>
            <a:r>
              <a:rPr lang="es-ES" dirty="0"/>
              <a:t># ECM = K/2 (</a:t>
            </a:r>
            <a:r>
              <a:rPr lang="es-ES" dirty="0" err="1"/>
              <a:t>ToR</a:t>
            </a:r>
            <a:r>
              <a:rPr lang="es-ES" dirty="0"/>
              <a:t>), del A al C no hay variedad ni al bajar.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907992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Portland </a:t>
            </a:r>
            <a:r>
              <a:rPr lang="es-ES" dirty="0" err="1"/>
              <a:t>numbers</a:t>
            </a:r>
            <a:endParaRPr lang="es-E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8834241"/>
              </p:ext>
            </p:extLst>
          </p:nvPr>
        </p:nvGraphicFramePr>
        <p:xfrm>
          <a:off x="1763689" y="1700810"/>
          <a:ext cx="6600055" cy="487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0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20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00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200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200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8281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K (</a:t>
                      </a:r>
                      <a:r>
                        <a:rPr lang="es-ES" dirty="0" err="1"/>
                        <a:t>ports</a:t>
                      </a:r>
                      <a:r>
                        <a:rPr lang="es-ES" dirty="0"/>
                        <a:t>==</a:t>
                      </a:r>
                      <a:r>
                        <a:rPr lang="es-ES" baseline="0" dirty="0"/>
                        <a:t> </a:t>
                      </a:r>
                      <a:r>
                        <a:rPr lang="es-ES" baseline="0" dirty="0" err="1"/>
                        <a:t>Pods</a:t>
                      </a:r>
                      <a:r>
                        <a:rPr lang="es-ES" baseline="0" dirty="0"/>
                        <a:t>)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 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#A=#E =2*C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 servers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 VM</a:t>
                      </a:r>
                      <a:r>
                        <a:rPr lang="es-ES" baseline="0" dirty="0"/>
                        <a:t> *16 (4 </a:t>
                      </a:r>
                      <a:r>
                        <a:rPr lang="es-ES" baseline="0" dirty="0" err="1"/>
                        <a:t>core</a:t>
                      </a:r>
                      <a:r>
                        <a:rPr lang="es-ES" baseline="0" dirty="0"/>
                        <a:t> CPU)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559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559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/>
                        <a:t>9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559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559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16,384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559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131,072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559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27648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442.368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5596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65536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1,048,576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559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4608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221184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3538944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559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524288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8,388,608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5596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746.496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50303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994" y="260648"/>
            <a:ext cx="9924807" cy="6840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5868144" y="7605464"/>
            <a:ext cx="17629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ToR</a:t>
            </a:r>
            <a:r>
              <a:rPr lang="es-ES" dirty="0"/>
              <a:t> </a:t>
            </a:r>
          </a:p>
          <a:p>
            <a:r>
              <a:rPr lang="es-ES" dirty="0"/>
              <a:t>4ports 10Gbps</a:t>
            </a:r>
          </a:p>
          <a:p>
            <a:r>
              <a:rPr lang="es-ES" dirty="0"/>
              <a:t>48 </a:t>
            </a:r>
            <a:r>
              <a:rPr lang="es-ES" dirty="0" err="1"/>
              <a:t>ports</a:t>
            </a:r>
            <a:r>
              <a:rPr lang="es-ES" dirty="0"/>
              <a:t> 1Gbps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700" y="1052736"/>
            <a:ext cx="1511300" cy="9652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5242246" y="303039"/>
            <a:ext cx="41764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Traffic-aware</a:t>
            </a:r>
            <a:r>
              <a:rPr lang="es-ES" dirty="0"/>
              <a:t> Virtual Machine </a:t>
            </a:r>
            <a:r>
              <a:rPr lang="es-ES" dirty="0" err="1"/>
              <a:t>Migration</a:t>
            </a:r>
            <a:r>
              <a:rPr lang="es-ES" dirty="0"/>
              <a:t> in </a:t>
            </a:r>
            <a:r>
              <a:rPr lang="es-ES" dirty="0" err="1"/>
              <a:t>Topology-adaptive</a:t>
            </a:r>
            <a:r>
              <a:rPr lang="es-ES" dirty="0"/>
              <a:t> DCN 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216" y="2039811"/>
            <a:ext cx="316230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737886" y="836712"/>
            <a:ext cx="197512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600" dirty="0"/>
              <a:t>sacado de DC CER</a:t>
            </a:r>
          </a:p>
          <a:p>
            <a:endParaRPr lang="es-ES" sz="1600" dirty="0"/>
          </a:p>
        </p:txBody>
      </p:sp>
      <p:sp>
        <p:nvSpPr>
          <p:cNvPr id="373" name="Rectángulo redondeado 372"/>
          <p:cNvSpPr/>
          <p:nvPr/>
        </p:nvSpPr>
        <p:spPr bwMode="auto">
          <a:xfrm>
            <a:off x="6933483" y="3476663"/>
            <a:ext cx="1835521" cy="2002471"/>
          </a:xfrm>
          <a:prstGeom prst="roundRect">
            <a:avLst/>
          </a:prstGeom>
          <a:solidFill>
            <a:srgbClr val="FFB8AA">
              <a:lumMod val="90000"/>
            </a:srgbClr>
          </a:solidFill>
          <a:ln w="9525" cap="flat" cmpd="sng" algn="ctr">
            <a:solidFill>
              <a:srgbClr val="FF666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74" name="Rectángulo redondeado 373"/>
          <p:cNvSpPr/>
          <p:nvPr/>
        </p:nvSpPr>
        <p:spPr bwMode="auto">
          <a:xfrm>
            <a:off x="4763140" y="3493799"/>
            <a:ext cx="1835521" cy="2002471"/>
          </a:xfrm>
          <a:prstGeom prst="roundRect">
            <a:avLst/>
          </a:prstGeom>
          <a:solidFill>
            <a:srgbClr val="CCFFCC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75" name="Rectángulo redondeado 374"/>
          <p:cNvSpPr/>
          <p:nvPr/>
        </p:nvSpPr>
        <p:spPr bwMode="auto">
          <a:xfrm>
            <a:off x="2568966" y="3468647"/>
            <a:ext cx="1835521" cy="2002471"/>
          </a:xfrm>
          <a:prstGeom prst="roundRect">
            <a:avLst/>
          </a:prstGeom>
          <a:solidFill>
            <a:srgbClr val="E7B9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376" name="Rectángulo redondeado 375"/>
          <p:cNvSpPr/>
          <p:nvPr/>
        </p:nvSpPr>
        <p:spPr bwMode="auto">
          <a:xfrm>
            <a:off x="398623" y="3485783"/>
            <a:ext cx="1835521" cy="2002471"/>
          </a:xfrm>
          <a:prstGeom prst="roundRect">
            <a:avLst/>
          </a:prstGeom>
          <a:solidFill>
            <a:srgbClr val="CCEC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sz="11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77" name="Elipse 376"/>
          <p:cNvSpPr/>
          <p:nvPr/>
        </p:nvSpPr>
        <p:spPr>
          <a:xfrm>
            <a:off x="1138821" y="2187257"/>
            <a:ext cx="386563" cy="387331"/>
          </a:xfrm>
          <a:prstGeom prst="ellipse">
            <a:avLst/>
          </a:prstGeom>
          <a:solidFill>
            <a:srgbClr val="FEFE95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0</a:t>
            </a:r>
          </a:p>
        </p:txBody>
      </p:sp>
      <p:sp>
        <p:nvSpPr>
          <p:cNvPr id="378" name="Elipse 377"/>
          <p:cNvSpPr/>
          <p:nvPr/>
        </p:nvSpPr>
        <p:spPr>
          <a:xfrm>
            <a:off x="3233846" y="2187257"/>
            <a:ext cx="386563" cy="387331"/>
          </a:xfrm>
          <a:prstGeom prst="ellipse">
            <a:avLst/>
          </a:prstGeom>
          <a:solidFill>
            <a:srgbClr val="FEFE95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379" name="Elipse 378"/>
          <p:cNvSpPr/>
          <p:nvPr/>
        </p:nvSpPr>
        <p:spPr>
          <a:xfrm>
            <a:off x="571846" y="3576210"/>
            <a:ext cx="386563" cy="387331"/>
          </a:xfrm>
          <a:prstGeom prst="ellipse">
            <a:avLst/>
          </a:prstGeom>
          <a:solidFill>
            <a:srgbClr val="FF66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0</a:t>
            </a:r>
          </a:p>
        </p:txBody>
      </p:sp>
      <p:sp>
        <p:nvSpPr>
          <p:cNvPr id="380" name="Elipse 379"/>
          <p:cNvSpPr/>
          <p:nvPr/>
        </p:nvSpPr>
        <p:spPr>
          <a:xfrm>
            <a:off x="1661833" y="3576210"/>
            <a:ext cx="386563" cy="387331"/>
          </a:xfrm>
          <a:prstGeom prst="ellipse">
            <a:avLst/>
          </a:prstGeom>
          <a:solidFill>
            <a:srgbClr val="FF66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381" name="Elipse 380"/>
          <p:cNvSpPr/>
          <p:nvPr/>
        </p:nvSpPr>
        <p:spPr>
          <a:xfrm>
            <a:off x="2751820" y="3576210"/>
            <a:ext cx="386563" cy="387331"/>
          </a:xfrm>
          <a:prstGeom prst="ellipse">
            <a:avLst/>
          </a:prstGeom>
          <a:solidFill>
            <a:srgbClr val="FF66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382" name="Elipse 381"/>
          <p:cNvSpPr/>
          <p:nvPr/>
        </p:nvSpPr>
        <p:spPr>
          <a:xfrm>
            <a:off x="3841807" y="3576210"/>
            <a:ext cx="386563" cy="387331"/>
          </a:xfrm>
          <a:prstGeom prst="ellipse">
            <a:avLst/>
          </a:prstGeom>
          <a:solidFill>
            <a:srgbClr val="FF66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383" name="Elipse 382"/>
          <p:cNvSpPr/>
          <p:nvPr/>
        </p:nvSpPr>
        <p:spPr>
          <a:xfrm>
            <a:off x="573018" y="4962538"/>
            <a:ext cx="386563" cy="387331"/>
          </a:xfrm>
          <a:prstGeom prst="ellipse">
            <a:avLst/>
          </a:prstGeom>
          <a:solidFill>
            <a:srgbClr val="FFFFF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0</a:t>
            </a:r>
          </a:p>
        </p:txBody>
      </p:sp>
      <p:sp>
        <p:nvSpPr>
          <p:cNvPr id="384" name="Elipse 383"/>
          <p:cNvSpPr/>
          <p:nvPr/>
        </p:nvSpPr>
        <p:spPr>
          <a:xfrm>
            <a:off x="1663005" y="4962538"/>
            <a:ext cx="386563" cy="387331"/>
          </a:xfrm>
          <a:prstGeom prst="ellipse">
            <a:avLst/>
          </a:prstGeom>
          <a:solidFill>
            <a:srgbClr val="FFFFF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385" name="Elipse 384"/>
          <p:cNvSpPr/>
          <p:nvPr/>
        </p:nvSpPr>
        <p:spPr>
          <a:xfrm>
            <a:off x="2752991" y="4962538"/>
            <a:ext cx="386563" cy="387331"/>
          </a:xfrm>
          <a:prstGeom prst="ellipse">
            <a:avLst/>
          </a:prstGeom>
          <a:solidFill>
            <a:srgbClr val="FFFFF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386" name="Elipse 385"/>
          <p:cNvSpPr/>
          <p:nvPr/>
        </p:nvSpPr>
        <p:spPr>
          <a:xfrm>
            <a:off x="3842979" y="4962538"/>
            <a:ext cx="386563" cy="387331"/>
          </a:xfrm>
          <a:prstGeom prst="ellipse">
            <a:avLst/>
          </a:prstGeom>
          <a:solidFill>
            <a:srgbClr val="FFFFF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387" name="Rectángulo 386"/>
          <p:cNvSpPr/>
          <p:nvPr/>
        </p:nvSpPr>
        <p:spPr>
          <a:xfrm>
            <a:off x="368396" y="5646822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0</a:t>
            </a:r>
          </a:p>
        </p:txBody>
      </p:sp>
      <p:sp>
        <p:nvSpPr>
          <p:cNvPr id="388" name="Rectángulo 387"/>
          <p:cNvSpPr/>
          <p:nvPr/>
        </p:nvSpPr>
        <p:spPr>
          <a:xfrm>
            <a:off x="881747" y="5648007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</a:t>
            </a:r>
          </a:p>
        </p:txBody>
      </p:sp>
      <p:sp>
        <p:nvSpPr>
          <p:cNvPr id="389" name="Rectángulo 388"/>
          <p:cNvSpPr/>
          <p:nvPr/>
        </p:nvSpPr>
        <p:spPr>
          <a:xfrm>
            <a:off x="1441910" y="5648007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390" name="Rectángulo 389"/>
          <p:cNvSpPr/>
          <p:nvPr/>
        </p:nvSpPr>
        <p:spPr>
          <a:xfrm>
            <a:off x="1955262" y="5649191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391" name="Rectángulo 390"/>
          <p:cNvSpPr/>
          <p:nvPr/>
        </p:nvSpPr>
        <p:spPr>
          <a:xfrm>
            <a:off x="2533917" y="5648007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392" name="Rectángulo 391"/>
          <p:cNvSpPr/>
          <p:nvPr/>
        </p:nvSpPr>
        <p:spPr>
          <a:xfrm>
            <a:off x="3047268" y="5649191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5</a:t>
            </a:r>
          </a:p>
        </p:txBody>
      </p:sp>
      <p:sp>
        <p:nvSpPr>
          <p:cNvPr id="393" name="Rectángulo 392"/>
          <p:cNvSpPr/>
          <p:nvPr/>
        </p:nvSpPr>
        <p:spPr>
          <a:xfrm>
            <a:off x="3636759" y="5649191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6</a:t>
            </a:r>
          </a:p>
        </p:txBody>
      </p:sp>
      <p:sp>
        <p:nvSpPr>
          <p:cNvPr id="394" name="Rectángulo 393"/>
          <p:cNvSpPr/>
          <p:nvPr/>
        </p:nvSpPr>
        <p:spPr>
          <a:xfrm>
            <a:off x="4150110" y="5650376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7</a:t>
            </a:r>
          </a:p>
        </p:txBody>
      </p:sp>
      <p:cxnSp>
        <p:nvCxnSpPr>
          <p:cNvPr id="395" name="Conector recto 394"/>
          <p:cNvCxnSpPr>
            <a:stCxn id="379" idx="0"/>
            <a:endCxn id="377" idx="3"/>
          </p:cNvCxnSpPr>
          <p:nvPr/>
        </p:nvCxnSpPr>
        <p:spPr>
          <a:xfrm flipV="1">
            <a:off x="765128" y="2517865"/>
            <a:ext cx="430304" cy="1058345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6" name="Conector recto 395"/>
          <p:cNvCxnSpPr>
            <a:stCxn id="381" idx="1"/>
            <a:endCxn id="377" idx="4"/>
          </p:cNvCxnSpPr>
          <p:nvPr/>
        </p:nvCxnSpPr>
        <p:spPr>
          <a:xfrm flipH="1" flipV="1">
            <a:off x="1332103" y="2574588"/>
            <a:ext cx="1476328" cy="1058345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7" name="Conector recto 396"/>
          <p:cNvCxnSpPr>
            <a:stCxn id="423" idx="0"/>
            <a:endCxn id="378" idx="5"/>
          </p:cNvCxnSpPr>
          <p:nvPr/>
        </p:nvCxnSpPr>
        <p:spPr>
          <a:xfrm flipH="1" flipV="1">
            <a:off x="3563798" y="2517865"/>
            <a:ext cx="1565847" cy="1066361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8" name="Conector recto 397"/>
          <p:cNvCxnSpPr>
            <a:stCxn id="425" idx="0"/>
            <a:endCxn id="378" idx="6"/>
          </p:cNvCxnSpPr>
          <p:nvPr/>
        </p:nvCxnSpPr>
        <p:spPr>
          <a:xfrm flipH="1" flipV="1">
            <a:off x="3620409" y="2380923"/>
            <a:ext cx="3689210" cy="1203303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9" name="Conector recto 398"/>
          <p:cNvCxnSpPr>
            <a:endCxn id="377" idx="6"/>
          </p:cNvCxnSpPr>
          <p:nvPr/>
        </p:nvCxnSpPr>
        <p:spPr>
          <a:xfrm flipH="1" flipV="1">
            <a:off x="1525384" y="2380923"/>
            <a:ext cx="5575672" cy="1318086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0" name="Conector recto 399"/>
          <p:cNvCxnSpPr>
            <a:stCxn id="423" idx="2"/>
            <a:endCxn id="377" idx="5"/>
          </p:cNvCxnSpPr>
          <p:nvPr/>
        </p:nvCxnSpPr>
        <p:spPr>
          <a:xfrm flipH="1" flipV="1">
            <a:off x="1468773" y="2517865"/>
            <a:ext cx="3467590" cy="1260027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1" name="Conector recto 400"/>
          <p:cNvCxnSpPr>
            <a:stCxn id="379" idx="7"/>
            <a:endCxn id="378" idx="2"/>
          </p:cNvCxnSpPr>
          <p:nvPr/>
        </p:nvCxnSpPr>
        <p:spPr>
          <a:xfrm flipV="1">
            <a:off x="901798" y="2380923"/>
            <a:ext cx="2332048" cy="1252010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2" name="Conector recto 401"/>
          <p:cNvCxnSpPr>
            <a:stCxn id="381" idx="0"/>
            <a:endCxn id="378" idx="3"/>
          </p:cNvCxnSpPr>
          <p:nvPr/>
        </p:nvCxnSpPr>
        <p:spPr>
          <a:xfrm flipV="1">
            <a:off x="2945102" y="2517865"/>
            <a:ext cx="345355" cy="1058345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3" name="Conector recto 402"/>
          <p:cNvCxnSpPr>
            <a:stCxn id="383" idx="7"/>
            <a:endCxn id="380" idx="3"/>
          </p:cNvCxnSpPr>
          <p:nvPr/>
        </p:nvCxnSpPr>
        <p:spPr>
          <a:xfrm flipV="1">
            <a:off x="902970" y="3906818"/>
            <a:ext cx="815473" cy="1112443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4" name="Conector recto 403"/>
          <p:cNvCxnSpPr>
            <a:stCxn id="379" idx="4"/>
            <a:endCxn id="383" idx="0"/>
          </p:cNvCxnSpPr>
          <p:nvPr/>
        </p:nvCxnSpPr>
        <p:spPr>
          <a:xfrm>
            <a:off x="765128" y="3963541"/>
            <a:ext cx="1171" cy="998997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5" name="Conector recto 404"/>
          <p:cNvCxnSpPr>
            <a:stCxn id="379" idx="5"/>
            <a:endCxn id="384" idx="1"/>
          </p:cNvCxnSpPr>
          <p:nvPr/>
        </p:nvCxnSpPr>
        <p:spPr>
          <a:xfrm>
            <a:off x="901798" y="3906818"/>
            <a:ext cx="817818" cy="1112443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6" name="Conector recto 405"/>
          <p:cNvCxnSpPr>
            <a:stCxn id="380" idx="4"/>
            <a:endCxn id="384" idx="0"/>
          </p:cNvCxnSpPr>
          <p:nvPr/>
        </p:nvCxnSpPr>
        <p:spPr>
          <a:xfrm>
            <a:off x="1855115" y="3963541"/>
            <a:ext cx="1171" cy="998997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7" name="Conector recto 406"/>
          <p:cNvCxnSpPr>
            <a:stCxn id="382" idx="3"/>
            <a:endCxn id="385" idx="7"/>
          </p:cNvCxnSpPr>
          <p:nvPr/>
        </p:nvCxnSpPr>
        <p:spPr>
          <a:xfrm flipH="1">
            <a:off x="3082944" y="3906818"/>
            <a:ext cx="815474" cy="1112443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8" name="Conector recto 407"/>
          <p:cNvCxnSpPr>
            <a:stCxn id="381" idx="4"/>
            <a:endCxn id="385" idx="0"/>
          </p:cNvCxnSpPr>
          <p:nvPr/>
        </p:nvCxnSpPr>
        <p:spPr>
          <a:xfrm>
            <a:off x="2945102" y="3963541"/>
            <a:ext cx="1171" cy="998997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9" name="Conector recto 408"/>
          <p:cNvCxnSpPr>
            <a:stCxn id="386" idx="1"/>
            <a:endCxn id="381" idx="5"/>
          </p:cNvCxnSpPr>
          <p:nvPr/>
        </p:nvCxnSpPr>
        <p:spPr>
          <a:xfrm flipH="1" flipV="1">
            <a:off x="3081772" y="3906818"/>
            <a:ext cx="817818" cy="1112443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0" name="Conector recto 409"/>
          <p:cNvCxnSpPr>
            <a:stCxn id="386" idx="0"/>
            <a:endCxn id="382" idx="4"/>
          </p:cNvCxnSpPr>
          <p:nvPr/>
        </p:nvCxnSpPr>
        <p:spPr>
          <a:xfrm flipH="1" flipV="1">
            <a:off x="4035089" y="3963541"/>
            <a:ext cx="1171" cy="998997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1" name="Conector recto 410"/>
          <p:cNvCxnSpPr>
            <a:stCxn id="383" idx="3"/>
            <a:endCxn id="387" idx="0"/>
          </p:cNvCxnSpPr>
          <p:nvPr/>
        </p:nvCxnSpPr>
        <p:spPr>
          <a:xfrm flipH="1">
            <a:off x="518190" y="5293146"/>
            <a:ext cx="111439" cy="353676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2" name="Conector recto 411"/>
          <p:cNvCxnSpPr>
            <a:stCxn id="383" idx="5"/>
            <a:endCxn id="388" idx="0"/>
          </p:cNvCxnSpPr>
          <p:nvPr/>
        </p:nvCxnSpPr>
        <p:spPr>
          <a:xfrm>
            <a:off x="902970" y="5293146"/>
            <a:ext cx="128571" cy="35486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3" name="Conector recto 412"/>
          <p:cNvCxnSpPr>
            <a:stCxn id="384" idx="5"/>
            <a:endCxn id="390" idx="0"/>
          </p:cNvCxnSpPr>
          <p:nvPr/>
        </p:nvCxnSpPr>
        <p:spPr>
          <a:xfrm>
            <a:off x="1992957" y="5293146"/>
            <a:ext cx="112099" cy="35604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4" name="Conector recto 413"/>
          <p:cNvCxnSpPr>
            <a:stCxn id="384" idx="3"/>
            <a:endCxn id="389" idx="0"/>
          </p:cNvCxnSpPr>
          <p:nvPr/>
        </p:nvCxnSpPr>
        <p:spPr>
          <a:xfrm flipH="1">
            <a:off x="1591704" y="5293146"/>
            <a:ext cx="127912" cy="35486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5" name="Conector recto 414"/>
          <p:cNvCxnSpPr>
            <a:stCxn id="385" idx="5"/>
            <a:endCxn id="392" idx="0"/>
          </p:cNvCxnSpPr>
          <p:nvPr/>
        </p:nvCxnSpPr>
        <p:spPr>
          <a:xfrm>
            <a:off x="3082943" y="5293146"/>
            <a:ext cx="114119" cy="35604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6" name="Conector recto 415"/>
          <p:cNvCxnSpPr>
            <a:stCxn id="385" idx="3"/>
            <a:endCxn id="391" idx="0"/>
          </p:cNvCxnSpPr>
          <p:nvPr/>
        </p:nvCxnSpPr>
        <p:spPr>
          <a:xfrm flipH="1">
            <a:off x="2683711" y="5293146"/>
            <a:ext cx="125891" cy="35486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7" name="Conector recto 416"/>
          <p:cNvCxnSpPr>
            <a:stCxn id="386" idx="5"/>
            <a:endCxn id="394" idx="0"/>
          </p:cNvCxnSpPr>
          <p:nvPr/>
        </p:nvCxnSpPr>
        <p:spPr>
          <a:xfrm>
            <a:off x="4172931" y="5293146"/>
            <a:ext cx="126973" cy="35723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8" name="Conector recto 417"/>
          <p:cNvCxnSpPr>
            <a:stCxn id="386" idx="3"/>
            <a:endCxn id="393" idx="0"/>
          </p:cNvCxnSpPr>
          <p:nvPr/>
        </p:nvCxnSpPr>
        <p:spPr>
          <a:xfrm flipH="1">
            <a:off x="3786553" y="5293146"/>
            <a:ext cx="113037" cy="35604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19" name="CuadroTexto 418"/>
          <p:cNvSpPr txBox="1"/>
          <p:nvPr/>
        </p:nvSpPr>
        <p:spPr>
          <a:xfrm>
            <a:off x="213217" y="4431394"/>
            <a:ext cx="58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0</a:t>
            </a:r>
          </a:p>
        </p:txBody>
      </p:sp>
      <p:sp>
        <p:nvSpPr>
          <p:cNvPr id="420" name="CuadroTexto 419"/>
          <p:cNvSpPr txBox="1"/>
          <p:nvPr/>
        </p:nvSpPr>
        <p:spPr>
          <a:xfrm>
            <a:off x="2349463" y="4481817"/>
            <a:ext cx="58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1</a:t>
            </a:r>
          </a:p>
        </p:txBody>
      </p:sp>
      <p:sp>
        <p:nvSpPr>
          <p:cNvPr id="421" name="Elipse 420"/>
          <p:cNvSpPr/>
          <p:nvPr/>
        </p:nvSpPr>
        <p:spPr>
          <a:xfrm>
            <a:off x="5503338" y="2195273"/>
            <a:ext cx="386563" cy="387331"/>
          </a:xfrm>
          <a:prstGeom prst="ellipse">
            <a:avLst/>
          </a:prstGeom>
          <a:solidFill>
            <a:srgbClr val="FEFE95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2</a:t>
            </a:r>
          </a:p>
        </p:txBody>
      </p:sp>
      <p:sp>
        <p:nvSpPr>
          <p:cNvPr id="422" name="Elipse 421"/>
          <p:cNvSpPr/>
          <p:nvPr/>
        </p:nvSpPr>
        <p:spPr>
          <a:xfrm>
            <a:off x="7598363" y="2195273"/>
            <a:ext cx="386563" cy="387331"/>
          </a:xfrm>
          <a:prstGeom prst="ellipse">
            <a:avLst/>
          </a:prstGeom>
          <a:solidFill>
            <a:srgbClr val="FEFE95"/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C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3</a:t>
            </a:r>
          </a:p>
        </p:txBody>
      </p:sp>
      <p:sp>
        <p:nvSpPr>
          <p:cNvPr id="423" name="Elipse 422"/>
          <p:cNvSpPr/>
          <p:nvPr/>
        </p:nvSpPr>
        <p:spPr>
          <a:xfrm>
            <a:off x="4936363" y="3584226"/>
            <a:ext cx="386563" cy="387331"/>
          </a:xfrm>
          <a:prstGeom prst="ellipse">
            <a:avLst/>
          </a:prstGeom>
          <a:solidFill>
            <a:srgbClr val="FF66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424" name="Elipse 423"/>
          <p:cNvSpPr/>
          <p:nvPr/>
        </p:nvSpPr>
        <p:spPr>
          <a:xfrm>
            <a:off x="6026350" y="3584226"/>
            <a:ext cx="386563" cy="387331"/>
          </a:xfrm>
          <a:prstGeom prst="ellipse">
            <a:avLst/>
          </a:prstGeom>
          <a:solidFill>
            <a:srgbClr val="FF66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5</a:t>
            </a:r>
          </a:p>
        </p:txBody>
      </p:sp>
      <p:sp>
        <p:nvSpPr>
          <p:cNvPr id="425" name="Elipse 424"/>
          <p:cNvSpPr/>
          <p:nvPr/>
        </p:nvSpPr>
        <p:spPr>
          <a:xfrm>
            <a:off x="7116337" y="3584226"/>
            <a:ext cx="386563" cy="387331"/>
          </a:xfrm>
          <a:prstGeom prst="ellipse">
            <a:avLst/>
          </a:prstGeom>
          <a:solidFill>
            <a:srgbClr val="FF66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6</a:t>
            </a:r>
          </a:p>
        </p:txBody>
      </p:sp>
      <p:sp>
        <p:nvSpPr>
          <p:cNvPr id="426" name="Elipse 425"/>
          <p:cNvSpPr/>
          <p:nvPr/>
        </p:nvSpPr>
        <p:spPr>
          <a:xfrm>
            <a:off x="8206324" y="3584226"/>
            <a:ext cx="386563" cy="387331"/>
          </a:xfrm>
          <a:prstGeom prst="ellipse">
            <a:avLst/>
          </a:prstGeom>
          <a:solidFill>
            <a:srgbClr val="FF66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A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7</a:t>
            </a:r>
          </a:p>
        </p:txBody>
      </p:sp>
      <p:sp>
        <p:nvSpPr>
          <p:cNvPr id="427" name="Elipse 426"/>
          <p:cNvSpPr/>
          <p:nvPr/>
        </p:nvSpPr>
        <p:spPr>
          <a:xfrm>
            <a:off x="4937535" y="4970554"/>
            <a:ext cx="386563" cy="387331"/>
          </a:xfrm>
          <a:prstGeom prst="ellipse">
            <a:avLst/>
          </a:prstGeom>
          <a:solidFill>
            <a:srgbClr val="FFFFF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4</a:t>
            </a:r>
          </a:p>
        </p:txBody>
      </p:sp>
      <p:sp>
        <p:nvSpPr>
          <p:cNvPr id="428" name="Elipse 427"/>
          <p:cNvSpPr/>
          <p:nvPr/>
        </p:nvSpPr>
        <p:spPr>
          <a:xfrm>
            <a:off x="6027522" y="4970554"/>
            <a:ext cx="386563" cy="387331"/>
          </a:xfrm>
          <a:prstGeom prst="ellipse">
            <a:avLst/>
          </a:prstGeom>
          <a:solidFill>
            <a:srgbClr val="FFFFF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5</a:t>
            </a:r>
          </a:p>
        </p:txBody>
      </p:sp>
      <p:sp>
        <p:nvSpPr>
          <p:cNvPr id="429" name="Elipse 428"/>
          <p:cNvSpPr/>
          <p:nvPr/>
        </p:nvSpPr>
        <p:spPr>
          <a:xfrm>
            <a:off x="7117508" y="4970554"/>
            <a:ext cx="386563" cy="387331"/>
          </a:xfrm>
          <a:prstGeom prst="ellipse">
            <a:avLst/>
          </a:prstGeom>
          <a:solidFill>
            <a:srgbClr val="FFFFF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6</a:t>
            </a:r>
          </a:p>
        </p:txBody>
      </p:sp>
      <p:sp>
        <p:nvSpPr>
          <p:cNvPr id="430" name="Elipse 429"/>
          <p:cNvSpPr/>
          <p:nvPr/>
        </p:nvSpPr>
        <p:spPr>
          <a:xfrm>
            <a:off x="8207496" y="4970554"/>
            <a:ext cx="386563" cy="387331"/>
          </a:xfrm>
          <a:prstGeom prst="ellipse">
            <a:avLst/>
          </a:prstGeom>
          <a:solidFill>
            <a:srgbClr val="FFFFFF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0" tIns="0" rIns="0" bIns="468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T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7</a:t>
            </a:r>
          </a:p>
        </p:txBody>
      </p:sp>
      <p:sp>
        <p:nvSpPr>
          <p:cNvPr id="431" name="Rectángulo 430"/>
          <p:cNvSpPr/>
          <p:nvPr/>
        </p:nvSpPr>
        <p:spPr>
          <a:xfrm>
            <a:off x="4732913" y="5654838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8</a:t>
            </a:r>
          </a:p>
        </p:txBody>
      </p:sp>
      <p:sp>
        <p:nvSpPr>
          <p:cNvPr id="432" name="Rectángulo 431"/>
          <p:cNvSpPr/>
          <p:nvPr/>
        </p:nvSpPr>
        <p:spPr>
          <a:xfrm>
            <a:off x="5246264" y="5656023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9</a:t>
            </a:r>
          </a:p>
        </p:txBody>
      </p:sp>
      <p:sp>
        <p:nvSpPr>
          <p:cNvPr id="433" name="Rectángulo 432"/>
          <p:cNvSpPr/>
          <p:nvPr/>
        </p:nvSpPr>
        <p:spPr>
          <a:xfrm>
            <a:off x="5806427" y="5656023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10</a:t>
            </a:r>
          </a:p>
        </p:txBody>
      </p:sp>
      <p:sp>
        <p:nvSpPr>
          <p:cNvPr id="434" name="Rectángulo 433"/>
          <p:cNvSpPr/>
          <p:nvPr/>
        </p:nvSpPr>
        <p:spPr>
          <a:xfrm>
            <a:off x="6319779" y="5657207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11</a:t>
            </a:r>
          </a:p>
        </p:txBody>
      </p:sp>
      <p:sp>
        <p:nvSpPr>
          <p:cNvPr id="435" name="Rectángulo 434"/>
          <p:cNvSpPr/>
          <p:nvPr/>
        </p:nvSpPr>
        <p:spPr>
          <a:xfrm>
            <a:off x="6898434" y="5656023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12</a:t>
            </a:r>
          </a:p>
        </p:txBody>
      </p:sp>
      <p:sp>
        <p:nvSpPr>
          <p:cNvPr id="436" name="Rectángulo 435"/>
          <p:cNvSpPr/>
          <p:nvPr/>
        </p:nvSpPr>
        <p:spPr>
          <a:xfrm>
            <a:off x="7411785" y="5657207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13</a:t>
            </a:r>
          </a:p>
        </p:txBody>
      </p:sp>
      <p:sp>
        <p:nvSpPr>
          <p:cNvPr id="437" name="Rectángulo 436"/>
          <p:cNvSpPr/>
          <p:nvPr/>
        </p:nvSpPr>
        <p:spPr>
          <a:xfrm>
            <a:off x="8001276" y="5657207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14</a:t>
            </a:r>
          </a:p>
        </p:txBody>
      </p:sp>
      <p:sp>
        <p:nvSpPr>
          <p:cNvPr id="438" name="Rectángulo 437"/>
          <p:cNvSpPr/>
          <p:nvPr/>
        </p:nvSpPr>
        <p:spPr>
          <a:xfrm>
            <a:off x="8514627" y="5658392"/>
            <a:ext cx="299587" cy="367468"/>
          </a:xfrm>
          <a:prstGeom prst="rect">
            <a:avLst/>
          </a:prstGeom>
          <a:solidFill>
            <a:srgbClr val="E7B900">
              <a:lumMod val="40000"/>
              <a:lumOff val="60000"/>
            </a:srgbClr>
          </a:solidFill>
          <a:ln w="9525" cap="flat" cmpd="sng" algn="ctr">
            <a:solidFill>
              <a:srgbClr val="000000"/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S</a:t>
            </a:r>
            <a:r>
              <a:rPr kumimoji="0" lang="es-ES" sz="1600" b="0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/>
                <a:ea typeface="+mn-ea"/>
                <a:cs typeface="+mn-cs"/>
              </a:rPr>
              <a:t>15</a:t>
            </a:r>
          </a:p>
        </p:txBody>
      </p:sp>
      <p:cxnSp>
        <p:nvCxnSpPr>
          <p:cNvPr id="439" name="Conector recto 438"/>
          <p:cNvCxnSpPr>
            <a:stCxn id="380" idx="7"/>
            <a:endCxn id="421" idx="2"/>
          </p:cNvCxnSpPr>
          <p:nvPr/>
        </p:nvCxnSpPr>
        <p:spPr>
          <a:xfrm flipV="1">
            <a:off x="1991785" y="2388939"/>
            <a:ext cx="3511553" cy="1243994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0" name="Conector recto 439"/>
          <p:cNvCxnSpPr>
            <a:stCxn id="382" idx="0"/>
            <a:endCxn id="421" idx="3"/>
          </p:cNvCxnSpPr>
          <p:nvPr/>
        </p:nvCxnSpPr>
        <p:spPr>
          <a:xfrm flipV="1">
            <a:off x="4035089" y="2525881"/>
            <a:ext cx="1524860" cy="1050329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1" name="Conector recto 440"/>
          <p:cNvCxnSpPr>
            <a:stCxn id="424" idx="7"/>
            <a:endCxn id="422" idx="4"/>
          </p:cNvCxnSpPr>
          <p:nvPr/>
        </p:nvCxnSpPr>
        <p:spPr>
          <a:xfrm flipV="1">
            <a:off x="6356302" y="2582604"/>
            <a:ext cx="1435343" cy="1058345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2" name="Conector recto 441"/>
          <p:cNvCxnSpPr>
            <a:stCxn id="426" idx="0"/>
            <a:endCxn id="422" idx="5"/>
          </p:cNvCxnSpPr>
          <p:nvPr/>
        </p:nvCxnSpPr>
        <p:spPr>
          <a:xfrm flipH="1" flipV="1">
            <a:off x="7928315" y="2525881"/>
            <a:ext cx="471291" cy="1058345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3" name="Conector recto 442"/>
          <p:cNvCxnSpPr>
            <a:stCxn id="426" idx="1"/>
            <a:endCxn id="421" idx="6"/>
          </p:cNvCxnSpPr>
          <p:nvPr/>
        </p:nvCxnSpPr>
        <p:spPr>
          <a:xfrm flipH="1" flipV="1">
            <a:off x="5889901" y="2388939"/>
            <a:ext cx="2373034" cy="1252010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4" name="Conector recto 443"/>
          <p:cNvCxnSpPr>
            <a:stCxn id="424" idx="1"/>
            <a:endCxn id="421" idx="4"/>
          </p:cNvCxnSpPr>
          <p:nvPr/>
        </p:nvCxnSpPr>
        <p:spPr>
          <a:xfrm flipH="1" flipV="1">
            <a:off x="5696620" y="2582604"/>
            <a:ext cx="386341" cy="1058345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5" name="Conector recto 444"/>
          <p:cNvCxnSpPr>
            <a:stCxn id="380" idx="6"/>
            <a:endCxn id="422" idx="2"/>
          </p:cNvCxnSpPr>
          <p:nvPr/>
        </p:nvCxnSpPr>
        <p:spPr>
          <a:xfrm flipV="1">
            <a:off x="2048396" y="2388939"/>
            <a:ext cx="5549967" cy="1380937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6" name="Conector recto 445"/>
          <p:cNvCxnSpPr>
            <a:stCxn id="382" idx="7"/>
            <a:endCxn id="422" idx="3"/>
          </p:cNvCxnSpPr>
          <p:nvPr/>
        </p:nvCxnSpPr>
        <p:spPr>
          <a:xfrm flipV="1">
            <a:off x="4171759" y="2525881"/>
            <a:ext cx="3483215" cy="1107052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7" name="Conector recto 446"/>
          <p:cNvCxnSpPr>
            <a:stCxn id="427" idx="7"/>
            <a:endCxn id="424" idx="3"/>
          </p:cNvCxnSpPr>
          <p:nvPr/>
        </p:nvCxnSpPr>
        <p:spPr>
          <a:xfrm flipV="1">
            <a:off x="5267487" y="3914834"/>
            <a:ext cx="815473" cy="1112443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8" name="Conector recto 447"/>
          <p:cNvCxnSpPr>
            <a:stCxn id="423" idx="4"/>
            <a:endCxn id="427" idx="0"/>
          </p:cNvCxnSpPr>
          <p:nvPr/>
        </p:nvCxnSpPr>
        <p:spPr>
          <a:xfrm>
            <a:off x="5129645" y="3971557"/>
            <a:ext cx="1171" cy="998997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49" name="Conector recto 448"/>
          <p:cNvCxnSpPr>
            <a:stCxn id="423" idx="5"/>
            <a:endCxn id="428" idx="1"/>
          </p:cNvCxnSpPr>
          <p:nvPr/>
        </p:nvCxnSpPr>
        <p:spPr>
          <a:xfrm>
            <a:off x="5266315" y="3914834"/>
            <a:ext cx="817818" cy="1112443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0" name="Conector recto 449"/>
          <p:cNvCxnSpPr>
            <a:stCxn id="424" idx="4"/>
            <a:endCxn id="428" idx="0"/>
          </p:cNvCxnSpPr>
          <p:nvPr/>
        </p:nvCxnSpPr>
        <p:spPr>
          <a:xfrm>
            <a:off x="6219632" y="3971557"/>
            <a:ext cx="1171" cy="998997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1" name="Conector recto 450"/>
          <p:cNvCxnSpPr>
            <a:stCxn id="426" idx="3"/>
            <a:endCxn id="429" idx="7"/>
          </p:cNvCxnSpPr>
          <p:nvPr/>
        </p:nvCxnSpPr>
        <p:spPr>
          <a:xfrm flipH="1">
            <a:off x="7447461" y="3914834"/>
            <a:ext cx="815474" cy="1112443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2" name="Conector recto 451"/>
          <p:cNvCxnSpPr>
            <a:stCxn id="425" idx="4"/>
            <a:endCxn id="429" idx="0"/>
          </p:cNvCxnSpPr>
          <p:nvPr/>
        </p:nvCxnSpPr>
        <p:spPr>
          <a:xfrm>
            <a:off x="7309619" y="3971557"/>
            <a:ext cx="1171" cy="998997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3" name="Conector recto 452"/>
          <p:cNvCxnSpPr>
            <a:stCxn id="430" idx="1"/>
            <a:endCxn id="425" idx="5"/>
          </p:cNvCxnSpPr>
          <p:nvPr/>
        </p:nvCxnSpPr>
        <p:spPr>
          <a:xfrm flipH="1" flipV="1">
            <a:off x="7446289" y="3914834"/>
            <a:ext cx="817818" cy="1112443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4" name="Conector recto 453"/>
          <p:cNvCxnSpPr>
            <a:stCxn id="430" idx="0"/>
            <a:endCxn id="426" idx="4"/>
          </p:cNvCxnSpPr>
          <p:nvPr/>
        </p:nvCxnSpPr>
        <p:spPr>
          <a:xfrm flipH="1" flipV="1">
            <a:off x="8399606" y="3971557"/>
            <a:ext cx="1171" cy="998997"/>
          </a:xfrm>
          <a:prstGeom prst="line">
            <a:avLst/>
          </a:prstGeom>
          <a:noFill/>
          <a:ln w="28575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5" name="Conector recto 454"/>
          <p:cNvCxnSpPr>
            <a:stCxn id="427" idx="3"/>
            <a:endCxn id="431" idx="0"/>
          </p:cNvCxnSpPr>
          <p:nvPr/>
        </p:nvCxnSpPr>
        <p:spPr>
          <a:xfrm flipH="1">
            <a:off x="4882707" y="5301162"/>
            <a:ext cx="111439" cy="353676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6" name="Conector recto 455"/>
          <p:cNvCxnSpPr>
            <a:stCxn id="427" idx="5"/>
            <a:endCxn id="432" idx="0"/>
          </p:cNvCxnSpPr>
          <p:nvPr/>
        </p:nvCxnSpPr>
        <p:spPr>
          <a:xfrm>
            <a:off x="5267487" y="5301162"/>
            <a:ext cx="128571" cy="35486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7" name="Conector recto 456"/>
          <p:cNvCxnSpPr>
            <a:stCxn id="428" idx="5"/>
            <a:endCxn id="434" idx="0"/>
          </p:cNvCxnSpPr>
          <p:nvPr/>
        </p:nvCxnSpPr>
        <p:spPr>
          <a:xfrm>
            <a:off x="6357474" y="5301162"/>
            <a:ext cx="112099" cy="35604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8" name="Conector recto 457"/>
          <p:cNvCxnSpPr>
            <a:stCxn id="428" idx="3"/>
            <a:endCxn id="433" idx="0"/>
          </p:cNvCxnSpPr>
          <p:nvPr/>
        </p:nvCxnSpPr>
        <p:spPr>
          <a:xfrm flipH="1">
            <a:off x="5956221" y="5301162"/>
            <a:ext cx="127912" cy="35486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59" name="Conector recto 458"/>
          <p:cNvCxnSpPr>
            <a:stCxn id="429" idx="5"/>
            <a:endCxn id="436" idx="0"/>
          </p:cNvCxnSpPr>
          <p:nvPr/>
        </p:nvCxnSpPr>
        <p:spPr>
          <a:xfrm>
            <a:off x="7447460" y="5301162"/>
            <a:ext cx="114119" cy="35604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60" name="Conector recto 459"/>
          <p:cNvCxnSpPr>
            <a:stCxn id="429" idx="3"/>
            <a:endCxn id="435" idx="0"/>
          </p:cNvCxnSpPr>
          <p:nvPr/>
        </p:nvCxnSpPr>
        <p:spPr>
          <a:xfrm flipH="1">
            <a:off x="7048228" y="5301162"/>
            <a:ext cx="125891" cy="354861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61" name="Conector recto 460"/>
          <p:cNvCxnSpPr>
            <a:stCxn id="430" idx="5"/>
            <a:endCxn id="438" idx="0"/>
          </p:cNvCxnSpPr>
          <p:nvPr/>
        </p:nvCxnSpPr>
        <p:spPr>
          <a:xfrm>
            <a:off x="8537448" y="5301162"/>
            <a:ext cx="126973" cy="357230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62" name="Conector recto 461"/>
          <p:cNvCxnSpPr>
            <a:stCxn id="430" idx="3"/>
            <a:endCxn id="437" idx="0"/>
          </p:cNvCxnSpPr>
          <p:nvPr/>
        </p:nvCxnSpPr>
        <p:spPr>
          <a:xfrm flipH="1">
            <a:off x="8151070" y="5301162"/>
            <a:ext cx="113037" cy="356045"/>
          </a:xfrm>
          <a:prstGeom prst="line">
            <a:avLst/>
          </a:prstGeom>
          <a:noFill/>
          <a:ln w="12700" cap="flat" cmpd="sng" algn="ctr">
            <a:solidFill>
              <a:srgbClr val="000000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63" name="CuadroTexto 462"/>
          <p:cNvSpPr txBox="1"/>
          <p:nvPr/>
        </p:nvSpPr>
        <p:spPr>
          <a:xfrm>
            <a:off x="4577734" y="4439410"/>
            <a:ext cx="58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2</a:t>
            </a:r>
          </a:p>
        </p:txBody>
      </p:sp>
      <p:sp>
        <p:nvSpPr>
          <p:cNvPr id="464" name="CuadroTexto 463"/>
          <p:cNvSpPr txBox="1"/>
          <p:nvPr/>
        </p:nvSpPr>
        <p:spPr>
          <a:xfrm>
            <a:off x="6713980" y="4489833"/>
            <a:ext cx="5868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Pod</a:t>
            </a:r>
            <a:r>
              <a:rPr kumimoji="0" lang="es-E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33382031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s-ES" dirty="0"/>
              <a:t>Portland, K=6</a:t>
            </a:r>
          </a:p>
        </p:txBody>
      </p:sp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99D97-D628-AB45-9B7B-3C6F84E29503}" type="datetime1">
              <a:rPr lang="es-ES" smtClean="0"/>
              <a:t>22/05/2017</a:t>
            </a:fld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78C-BBFC-49DC-B2C1-FCC067172781}" type="slidenum">
              <a:rPr lang="es-ES" smtClean="0"/>
              <a:pPr/>
              <a:t>34</a:t>
            </a:fld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528" y="1772816"/>
            <a:ext cx="9439031" cy="347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96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VL2 </a:t>
            </a:r>
            <a:r>
              <a:rPr lang="es-ES" dirty="0" err="1"/>
              <a:t>topology</a:t>
            </a:r>
            <a:r>
              <a:rPr lang="es-ES" dirty="0"/>
              <a:t> </a:t>
            </a:r>
            <a:r>
              <a:rPr lang="es-ES" dirty="0" err="1"/>
              <a:t>generico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/>
              <a:t>Three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: </a:t>
            </a:r>
            <a:r>
              <a:rPr lang="es-ES" dirty="0" err="1"/>
              <a:t>core</a:t>
            </a:r>
            <a:r>
              <a:rPr lang="es-ES" dirty="0"/>
              <a:t> (D</a:t>
            </a:r>
            <a:r>
              <a:rPr lang="es-ES" baseline="-25000" dirty="0"/>
              <a:t>C</a:t>
            </a:r>
            <a:r>
              <a:rPr lang="es-ES" dirty="0"/>
              <a:t> </a:t>
            </a:r>
            <a:r>
              <a:rPr lang="es-ES" dirty="0" err="1"/>
              <a:t>ports</a:t>
            </a:r>
            <a:r>
              <a:rPr lang="es-ES" dirty="0"/>
              <a:t>), </a:t>
            </a:r>
            <a:r>
              <a:rPr lang="es-ES" dirty="0" err="1"/>
              <a:t>aggr</a:t>
            </a:r>
            <a:r>
              <a:rPr lang="es-ES" dirty="0"/>
              <a:t> (D</a:t>
            </a:r>
            <a:r>
              <a:rPr lang="es-ES" baseline="-25000" dirty="0"/>
              <a:t>A </a:t>
            </a:r>
            <a:r>
              <a:rPr lang="es-ES" baseline="-25000" dirty="0" err="1"/>
              <a:t>ports</a:t>
            </a:r>
            <a:r>
              <a:rPr lang="es-ES" dirty="0"/>
              <a:t>) &amp; </a:t>
            </a:r>
            <a:r>
              <a:rPr lang="es-ES" dirty="0" err="1"/>
              <a:t>ToR</a:t>
            </a:r>
            <a:r>
              <a:rPr lang="es-ES" dirty="0"/>
              <a:t> (2+20/40 </a:t>
            </a:r>
            <a:r>
              <a:rPr lang="es-ES" dirty="0" err="1"/>
              <a:t>ports</a:t>
            </a:r>
            <a:r>
              <a:rPr lang="es-ES" dirty="0"/>
              <a:t>) </a:t>
            </a:r>
            <a:r>
              <a:rPr lang="es-ES" dirty="0" err="1"/>
              <a:t>switches</a:t>
            </a:r>
            <a:r>
              <a:rPr lang="es-ES" dirty="0"/>
              <a:t>.</a:t>
            </a:r>
          </a:p>
          <a:p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core</a:t>
            </a:r>
            <a:r>
              <a:rPr lang="es-ES" dirty="0"/>
              <a:t> </a:t>
            </a:r>
            <a:r>
              <a:rPr lang="es-ES" dirty="0" err="1"/>
              <a:t>sw</a:t>
            </a:r>
            <a:r>
              <a:rPr lang="es-ES" dirty="0"/>
              <a:t> </a:t>
            </a:r>
            <a:r>
              <a:rPr lang="es-ES" dirty="0" err="1"/>
              <a:t>connect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(</a:t>
            </a:r>
            <a:r>
              <a:rPr lang="es-ES" dirty="0" err="1"/>
              <a:t>Dc</a:t>
            </a:r>
            <a:r>
              <a:rPr lang="es-ES" dirty="0"/>
              <a:t>) </a:t>
            </a:r>
            <a:r>
              <a:rPr lang="es-ES" dirty="0" err="1"/>
              <a:t>aggr</a:t>
            </a:r>
            <a:r>
              <a:rPr lang="es-ES" dirty="0"/>
              <a:t> </a:t>
            </a:r>
            <a:r>
              <a:rPr lang="es-ES" dirty="0" err="1"/>
              <a:t>switch</a:t>
            </a:r>
            <a:r>
              <a:rPr lang="es-ES" dirty="0"/>
              <a:t>. </a:t>
            </a:r>
          </a:p>
          <a:p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aggr</a:t>
            </a:r>
            <a:r>
              <a:rPr lang="es-ES" dirty="0"/>
              <a:t> </a:t>
            </a:r>
            <a:r>
              <a:rPr lang="es-ES" dirty="0" err="1"/>
              <a:t>switch</a:t>
            </a:r>
            <a:r>
              <a:rPr lang="es-ES" dirty="0"/>
              <a:t> </a:t>
            </a:r>
            <a:r>
              <a:rPr lang="es-ES" dirty="0" err="1"/>
              <a:t>connects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</a:t>
            </a:r>
            <a:r>
              <a:rPr lang="es-ES" baseline="-25000" dirty="0"/>
              <a:t>A</a:t>
            </a:r>
            <a:r>
              <a:rPr lang="es-ES" dirty="0"/>
              <a:t>/2 </a:t>
            </a:r>
            <a:r>
              <a:rPr lang="es-ES" dirty="0" err="1"/>
              <a:t>core</a:t>
            </a:r>
            <a:r>
              <a:rPr lang="es-ES" dirty="0"/>
              <a:t> </a:t>
            </a:r>
            <a:r>
              <a:rPr lang="es-ES" dirty="0" err="1"/>
              <a:t>sw</a:t>
            </a:r>
            <a:r>
              <a:rPr lang="es-ES" dirty="0"/>
              <a:t> and D</a:t>
            </a:r>
            <a:r>
              <a:rPr lang="es-ES" baseline="-25000" dirty="0"/>
              <a:t>A</a:t>
            </a:r>
            <a:r>
              <a:rPr lang="es-ES" dirty="0"/>
              <a:t>/2 </a:t>
            </a:r>
            <a:r>
              <a:rPr lang="es-ES" dirty="0" err="1"/>
              <a:t>ToR</a:t>
            </a:r>
            <a:r>
              <a:rPr lang="es-ES" dirty="0"/>
              <a:t> </a:t>
            </a:r>
            <a:r>
              <a:rPr lang="es-ES" dirty="0" err="1"/>
              <a:t>sw</a:t>
            </a:r>
            <a:r>
              <a:rPr lang="es-ES" dirty="0"/>
              <a:t>.</a:t>
            </a:r>
          </a:p>
          <a:p>
            <a:r>
              <a:rPr lang="es-ES" dirty="0" err="1"/>
              <a:t>There</a:t>
            </a:r>
            <a:r>
              <a:rPr lang="es-ES" dirty="0"/>
              <a:t> are:</a:t>
            </a:r>
          </a:p>
          <a:p>
            <a:pPr lvl="1"/>
            <a:r>
              <a:rPr lang="es-ES" dirty="0"/>
              <a:t>D</a:t>
            </a:r>
            <a:r>
              <a:rPr lang="es-ES" baseline="-25000" dirty="0"/>
              <a:t>A</a:t>
            </a:r>
            <a:r>
              <a:rPr lang="es-ES" dirty="0"/>
              <a:t>/2 </a:t>
            </a:r>
            <a:r>
              <a:rPr lang="es-ES" dirty="0" err="1"/>
              <a:t>core</a:t>
            </a:r>
            <a:r>
              <a:rPr lang="es-ES" dirty="0"/>
              <a:t> </a:t>
            </a:r>
            <a:r>
              <a:rPr lang="es-ES" dirty="0" err="1"/>
              <a:t>sw</a:t>
            </a:r>
            <a:endParaRPr lang="es-ES" dirty="0"/>
          </a:p>
          <a:p>
            <a:pPr lvl="1"/>
            <a:r>
              <a:rPr lang="es-ES" dirty="0"/>
              <a:t>D</a:t>
            </a:r>
            <a:r>
              <a:rPr lang="es-ES" baseline="-25000" dirty="0"/>
              <a:t>C</a:t>
            </a:r>
            <a:r>
              <a:rPr lang="es-ES" dirty="0"/>
              <a:t> </a:t>
            </a:r>
            <a:r>
              <a:rPr lang="es-ES" dirty="0" err="1"/>
              <a:t>Aggr</a:t>
            </a:r>
            <a:r>
              <a:rPr lang="es-ES" dirty="0"/>
              <a:t>. </a:t>
            </a:r>
            <a:r>
              <a:rPr lang="es-ES" dirty="0" err="1"/>
              <a:t>Sw</a:t>
            </a:r>
            <a:endParaRPr lang="es-ES" dirty="0"/>
          </a:p>
          <a:p>
            <a:pPr lvl="1"/>
            <a:r>
              <a:rPr lang="es-ES" dirty="0"/>
              <a:t>D</a:t>
            </a:r>
            <a:r>
              <a:rPr lang="es-ES" baseline="-25000" dirty="0"/>
              <a:t>A</a:t>
            </a:r>
            <a:r>
              <a:rPr lang="es-ES" dirty="0"/>
              <a:t>D</a:t>
            </a:r>
            <a:r>
              <a:rPr lang="es-ES" baseline="-25000" dirty="0"/>
              <a:t>C</a:t>
            </a:r>
            <a:r>
              <a:rPr lang="es-ES" dirty="0"/>
              <a:t>/4 </a:t>
            </a:r>
            <a:r>
              <a:rPr lang="es-ES" dirty="0" err="1"/>
              <a:t>ToR</a:t>
            </a:r>
            <a:r>
              <a:rPr lang="es-ES" dirty="0"/>
              <a:t> </a:t>
            </a:r>
            <a:r>
              <a:rPr lang="es-ES" dirty="0" err="1"/>
              <a:t>sw</a:t>
            </a:r>
            <a:endParaRPr lang="es-ES" dirty="0"/>
          </a:p>
          <a:p>
            <a:r>
              <a:rPr lang="es-ES" dirty="0" err="1"/>
              <a:t>ToR</a:t>
            </a:r>
            <a:r>
              <a:rPr lang="es-ES" dirty="0"/>
              <a:t>: </a:t>
            </a:r>
          </a:p>
          <a:p>
            <a:pPr lvl="1"/>
            <a:r>
              <a:rPr lang="es-ES" dirty="0"/>
              <a:t>20-40 (1Gbps) servers/hosts </a:t>
            </a:r>
          </a:p>
          <a:p>
            <a:pPr lvl="1"/>
            <a:r>
              <a:rPr lang="es-ES" dirty="0"/>
              <a:t>2 (10 Gbps) links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aggr</a:t>
            </a:r>
            <a:r>
              <a:rPr lang="es-ES" dirty="0"/>
              <a:t>. </a:t>
            </a:r>
            <a:r>
              <a:rPr lang="es-ES" dirty="0" err="1"/>
              <a:t>Switches</a:t>
            </a:r>
            <a:endParaRPr lang="es-ES" dirty="0"/>
          </a:p>
          <a:p>
            <a:r>
              <a:rPr lang="es-ES" dirty="0"/>
              <a:t># ECM = 2 (</a:t>
            </a:r>
            <a:r>
              <a:rPr lang="es-ES" dirty="0" err="1"/>
              <a:t>ToR</a:t>
            </a:r>
            <a:r>
              <a:rPr lang="es-ES" dirty="0"/>
              <a:t>)x </a:t>
            </a:r>
            <a:r>
              <a:rPr lang="es-ES" dirty="0" err="1"/>
              <a:t>Dc</a:t>
            </a:r>
            <a:r>
              <a:rPr lang="es-ES" dirty="0"/>
              <a:t>/2 (Ag) x 2 </a:t>
            </a:r>
            <a:r>
              <a:rPr lang="es-ES" dirty="0" err="1"/>
              <a:t>Core</a:t>
            </a:r>
            <a:r>
              <a:rPr lang="es-ES" dirty="0"/>
              <a:t> para abajo = 2Dc	</a:t>
            </a:r>
          </a:p>
          <a:p>
            <a:r>
              <a:rPr lang="es-ES" dirty="0"/>
              <a:t> </a:t>
            </a:r>
            <a:r>
              <a:rPr lang="es-ES" dirty="0" err="1"/>
              <a:t>switches</a:t>
            </a:r>
            <a:r>
              <a:rPr lang="es-ES" dirty="0"/>
              <a:t> </a:t>
            </a:r>
            <a:r>
              <a:rPr lang="es-ES" dirty="0" err="1"/>
              <a:t>today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support</a:t>
            </a:r>
            <a:r>
              <a:rPr lang="es-ES" dirty="0"/>
              <a:t> up </a:t>
            </a:r>
            <a:r>
              <a:rPr lang="es-ES" dirty="0" err="1"/>
              <a:t>to</a:t>
            </a:r>
            <a:r>
              <a:rPr lang="es-ES" dirty="0"/>
              <a:t> 16-way ECMP, </a:t>
            </a:r>
            <a:r>
              <a:rPr lang="es-ES" dirty="0" err="1"/>
              <a:t>with</a:t>
            </a:r>
            <a:r>
              <a:rPr lang="es-ES" dirty="0"/>
              <a:t> 256 new </a:t>
            </a:r>
            <a:r>
              <a:rPr lang="es-ES" dirty="0" err="1"/>
              <a:t>one</a:t>
            </a:r>
            <a:r>
              <a:rPr lang="es-ES" dirty="0"/>
              <a:t> (vl2 , 09)</a:t>
            </a:r>
          </a:p>
          <a:p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0946831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VL2 </a:t>
            </a:r>
            <a:r>
              <a:rPr lang="es-ES" dirty="0" err="1"/>
              <a:t>topology</a:t>
            </a:r>
            <a:r>
              <a:rPr lang="es-ES" dirty="0"/>
              <a:t> K=</a:t>
            </a:r>
            <a:r>
              <a:rPr lang="es-ES" dirty="0" err="1">
                <a:solidFill>
                  <a:srgbClr val="FF0000"/>
                </a:solidFill>
              </a:rPr>
              <a:t>Dc</a:t>
            </a:r>
            <a:r>
              <a:rPr lang="es-ES" dirty="0">
                <a:solidFill>
                  <a:srgbClr val="FF0000"/>
                </a:solidFill>
              </a:rPr>
              <a:t>=Da</a:t>
            </a:r>
            <a:br>
              <a:rPr lang="es-ES" dirty="0"/>
            </a:br>
            <a:r>
              <a:rPr lang="es-ES" dirty="0"/>
              <a:t>implica </a:t>
            </a:r>
            <a:r>
              <a:rPr lang="es-ES" dirty="0">
                <a:solidFill>
                  <a:srgbClr val="FF6600"/>
                </a:solidFill>
              </a:rPr>
              <a:t>quitar</a:t>
            </a:r>
            <a:r>
              <a:rPr lang="es-ES" dirty="0"/>
              <a:t> la mitad de C y E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" dirty="0" err="1"/>
              <a:t>Three</a:t>
            </a:r>
            <a:r>
              <a:rPr lang="es-ES" dirty="0"/>
              <a:t> </a:t>
            </a:r>
            <a:r>
              <a:rPr lang="es-ES" dirty="0" err="1"/>
              <a:t>levels</a:t>
            </a:r>
            <a:r>
              <a:rPr lang="es-ES" dirty="0"/>
              <a:t>: </a:t>
            </a:r>
            <a:r>
              <a:rPr lang="es-ES" dirty="0" err="1"/>
              <a:t>core</a:t>
            </a:r>
            <a:r>
              <a:rPr lang="es-ES" dirty="0"/>
              <a:t> (D</a:t>
            </a:r>
            <a:r>
              <a:rPr lang="es-ES" baseline="-25000" dirty="0"/>
              <a:t>C</a:t>
            </a:r>
            <a:r>
              <a:rPr lang="es-ES" dirty="0"/>
              <a:t> </a:t>
            </a:r>
            <a:r>
              <a:rPr lang="es-ES" dirty="0" err="1"/>
              <a:t>ports</a:t>
            </a:r>
            <a:r>
              <a:rPr lang="es-ES" dirty="0"/>
              <a:t>), </a:t>
            </a:r>
            <a:r>
              <a:rPr lang="es-ES" dirty="0" err="1"/>
              <a:t>aggr</a:t>
            </a:r>
            <a:r>
              <a:rPr lang="es-ES" dirty="0"/>
              <a:t> (D</a:t>
            </a:r>
            <a:r>
              <a:rPr lang="es-ES" baseline="-25000" dirty="0"/>
              <a:t>A </a:t>
            </a:r>
            <a:r>
              <a:rPr lang="es-ES" baseline="-25000" dirty="0" err="1"/>
              <a:t>ports</a:t>
            </a:r>
            <a:r>
              <a:rPr lang="es-ES" dirty="0"/>
              <a:t>) &amp; </a:t>
            </a:r>
            <a:r>
              <a:rPr lang="es-ES" dirty="0" err="1"/>
              <a:t>ToR</a:t>
            </a:r>
            <a:r>
              <a:rPr lang="es-ES" dirty="0"/>
              <a:t> (2+20/40 </a:t>
            </a:r>
            <a:r>
              <a:rPr lang="es-ES" dirty="0" err="1"/>
              <a:t>ports</a:t>
            </a:r>
            <a:r>
              <a:rPr lang="es-ES" dirty="0"/>
              <a:t>) </a:t>
            </a:r>
            <a:r>
              <a:rPr lang="es-ES" dirty="0" err="1"/>
              <a:t>switches</a:t>
            </a:r>
            <a:r>
              <a:rPr lang="es-ES" dirty="0"/>
              <a:t>.</a:t>
            </a:r>
          </a:p>
          <a:p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core</a:t>
            </a:r>
            <a:r>
              <a:rPr lang="es-ES" dirty="0"/>
              <a:t> </a:t>
            </a:r>
            <a:r>
              <a:rPr lang="es-ES" dirty="0" err="1"/>
              <a:t>sw</a:t>
            </a:r>
            <a:r>
              <a:rPr lang="es-ES" dirty="0"/>
              <a:t> </a:t>
            </a:r>
            <a:r>
              <a:rPr lang="es-ES" dirty="0" err="1"/>
              <a:t>connect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every</a:t>
            </a:r>
            <a:r>
              <a:rPr lang="es-ES" dirty="0"/>
              <a:t> (</a:t>
            </a:r>
            <a:r>
              <a:rPr lang="es-ES" dirty="0" err="1"/>
              <a:t>Dc</a:t>
            </a:r>
            <a:r>
              <a:rPr lang="es-ES" dirty="0"/>
              <a:t>) </a:t>
            </a:r>
            <a:r>
              <a:rPr lang="es-ES" dirty="0" err="1"/>
              <a:t>aggr</a:t>
            </a:r>
            <a:r>
              <a:rPr lang="es-ES" dirty="0"/>
              <a:t> </a:t>
            </a:r>
            <a:r>
              <a:rPr lang="es-ES" dirty="0" err="1"/>
              <a:t>switch</a:t>
            </a:r>
            <a:r>
              <a:rPr lang="es-ES" dirty="0"/>
              <a:t>. </a:t>
            </a:r>
          </a:p>
          <a:p>
            <a:r>
              <a:rPr lang="es-ES" dirty="0" err="1"/>
              <a:t>Every</a:t>
            </a:r>
            <a:r>
              <a:rPr lang="es-ES" dirty="0"/>
              <a:t> </a:t>
            </a:r>
            <a:r>
              <a:rPr lang="es-ES" dirty="0" err="1"/>
              <a:t>aggr</a:t>
            </a:r>
            <a:r>
              <a:rPr lang="es-ES" dirty="0"/>
              <a:t> </a:t>
            </a:r>
            <a:r>
              <a:rPr lang="es-ES" dirty="0" err="1"/>
              <a:t>switch</a:t>
            </a:r>
            <a:r>
              <a:rPr lang="es-ES" dirty="0"/>
              <a:t> </a:t>
            </a:r>
            <a:r>
              <a:rPr lang="es-ES" dirty="0" err="1"/>
              <a:t>connects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D</a:t>
            </a:r>
            <a:r>
              <a:rPr lang="es-ES" baseline="-25000" dirty="0"/>
              <a:t>A</a:t>
            </a:r>
            <a:r>
              <a:rPr lang="es-ES" dirty="0"/>
              <a:t>/2 </a:t>
            </a:r>
            <a:r>
              <a:rPr lang="es-ES" dirty="0" err="1"/>
              <a:t>core</a:t>
            </a:r>
            <a:r>
              <a:rPr lang="es-ES" dirty="0"/>
              <a:t> </a:t>
            </a:r>
            <a:r>
              <a:rPr lang="es-ES" dirty="0" err="1"/>
              <a:t>sw</a:t>
            </a:r>
            <a:r>
              <a:rPr lang="es-ES" dirty="0"/>
              <a:t> and D</a:t>
            </a:r>
            <a:r>
              <a:rPr lang="es-ES" baseline="-25000" dirty="0"/>
              <a:t>A</a:t>
            </a:r>
            <a:r>
              <a:rPr lang="es-ES" dirty="0"/>
              <a:t>/2 </a:t>
            </a:r>
            <a:r>
              <a:rPr lang="es-ES" dirty="0" err="1"/>
              <a:t>ToR</a:t>
            </a:r>
            <a:r>
              <a:rPr lang="es-ES" dirty="0"/>
              <a:t> </a:t>
            </a:r>
            <a:r>
              <a:rPr lang="es-ES" dirty="0" err="1"/>
              <a:t>sw</a:t>
            </a:r>
            <a:r>
              <a:rPr lang="es-ES" dirty="0"/>
              <a:t>.</a:t>
            </a:r>
          </a:p>
          <a:p>
            <a:r>
              <a:rPr lang="es-ES" dirty="0" err="1"/>
              <a:t>There</a:t>
            </a:r>
            <a:r>
              <a:rPr lang="es-ES" dirty="0"/>
              <a:t> are:</a:t>
            </a:r>
          </a:p>
          <a:p>
            <a:pPr lvl="1"/>
            <a:r>
              <a:rPr lang="es-ES" dirty="0"/>
              <a:t>K/2 </a:t>
            </a:r>
            <a:r>
              <a:rPr lang="es-ES" dirty="0" err="1"/>
              <a:t>core</a:t>
            </a:r>
            <a:r>
              <a:rPr lang="es-ES" dirty="0"/>
              <a:t> </a:t>
            </a:r>
            <a:r>
              <a:rPr lang="es-ES" dirty="0" err="1"/>
              <a:t>sw</a:t>
            </a:r>
            <a:endParaRPr lang="es-ES" dirty="0"/>
          </a:p>
          <a:p>
            <a:pPr lvl="1"/>
            <a:r>
              <a:rPr lang="es-ES" dirty="0"/>
              <a:t>K </a:t>
            </a:r>
            <a:r>
              <a:rPr lang="es-ES" dirty="0" err="1"/>
              <a:t>Aggr</a:t>
            </a:r>
            <a:r>
              <a:rPr lang="es-ES" dirty="0"/>
              <a:t>. </a:t>
            </a:r>
            <a:r>
              <a:rPr lang="es-ES" dirty="0" err="1"/>
              <a:t>Sw</a:t>
            </a:r>
            <a:endParaRPr lang="es-ES" dirty="0"/>
          </a:p>
          <a:p>
            <a:pPr lvl="1"/>
            <a:r>
              <a:rPr lang="es-ES" dirty="0"/>
              <a:t>K</a:t>
            </a:r>
            <a:r>
              <a:rPr lang="es-ES" baseline="30000" dirty="0"/>
              <a:t>2</a:t>
            </a:r>
            <a:r>
              <a:rPr lang="es-ES" dirty="0"/>
              <a:t>/4 ToR </a:t>
            </a:r>
            <a:r>
              <a:rPr lang="es-ES" dirty="0" err="1"/>
              <a:t>sw</a:t>
            </a:r>
            <a:endParaRPr lang="es-ES" dirty="0"/>
          </a:p>
          <a:p>
            <a:r>
              <a:rPr lang="es-ES" dirty="0" err="1"/>
              <a:t>ToR</a:t>
            </a:r>
            <a:r>
              <a:rPr lang="es-ES" dirty="0"/>
              <a:t>: </a:t>
            </a:r>
          </a:p>
          <a:p>
            <a:pPr lvl="1"/>
            <a:r>
              <a:rPr lang="es-ES" dirty="0"/>
              <a:t>20-40 (1Gbps) servers/hosts </a:t>
            </a:r>
          </a:p>
          <a:p>
            <a:pPr lvl="1"/>
            <a:r>
              <a:rPr lang="es-ES" dirty="0"/>
              <a:t>2 (10 Gbps) links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aggr</a:t>
            </a:r>
            <a:r>
              <a:rPr lang="es-ES" dirty="0"/>
              <a:t>. </a:t>
            </a:r>
            <a:r>
              <a:rPr lang="es-ES" dirty="0" err="1"/>
              <a:t>Switches</a:t>
            </a:r>
            <a:endParaRPr lang="es-ES" dirty="0"/>
          </a:p>
          <a:p>
            <a:r>
              <a:rPr lang="es-ES" dirty="0"/>
              <a:t># ECM = 2 (</a:t>
            </a:r>
            <a:r>
              <a:rPr lang="es-ES" dirty="0" err="1"/>
              <a:t>ToR</a:t>
            </a:r>
            <a:r>
              <a:rPr lang="es-ES" dirty="0"/>
              <a:t>)x </a:t>
            </a:r>
            <a:r>
              <a:rPr lang="es-ES" dirty="0" err="1"/>
              <a:t>Dc</a:t>
            </a:r>
            <a:r>
              <a:rPr lang="es-ES" dirty="0"/>
              <a:t>/2 (Ag) x 2 </a:t>
            </a:r>
            <a:r>
              <a:rPr lang="es-ES" dirty="0" err="1"/>
              <a:t>Core</a:t>
            </a:r>
            <a:r>
              <a:rPr lang="es-ES" dirty="0"/>
              <a:t> para abajo = 2Dc	</a:t>
            </a:r>
          </a:p>
          <a:p>
            <a:r>
              <a:rPr lang="es-ES" dirty="0"/>
              <a:t> </a:t>
            </a:r>
            <a:r>
              <a:rPr lang="es-ES" dirty="0" err="1"/>
              <a:t>switches</a:t>
            </a:r>
            <a:r>
              <a:rPr lang="es-ES" dirty="0"/>
              <a:t> </a:t>
            </a:r>
            <a:r>
              <a:rPr lang="es-ES" dirty="0" err="1"/>
              <a:t>today</a:t>
            </a:r>
            <a:r>
              <a:rPr lang="es-ES" dirty="0"/>
              <a:t> </a:t>
            </a:r>
            <a:r>
              <a:rPr lang="es-ES" dirty="0" err="1"/>
              <a:t>only</a:t>
            </a:r>
            <a:r>
              <a:rPr lang="es-ES" dirty="0"/>
              <a:t> </a:t>
            </a:r>
            <a:r>
              <a:rPr lang="es-ES" dirty="0" err="1"/>
              <a:t>support</a:t>
            </a:r>
            <a:r>
              <a:rPr lang="es-ES" dirty="0"/>
              <a:t> up </a:t>
            </a:r>
            <a:r>
              <a:rPr lang="es-ES" dirty="0" err="1"/>
              <a:t>to</a:t>
            </a:r>
            <a:r>
              <a:rPr lang="es-ES" dirty="0"/>
              <a:t> 16-way ECMP, </a:t>
            </a:r>
            <a:r>
              <a:rPr lang="es-ES" dirty="0" err="1"/>
              <a:t>with</a:t>
            </a:r>
            <a:r>
              <a:rPr lang="es-ES" dirty="0"/>
              <a:t> 256 new </a:t>
            </a:r>
            <a:r>
              <a:rPr lang="es-ES" dirty="0" err="1"/>
              <a:t>one</a:t>
            </a:r>
            <a:r>
              <a:rPr lang="es-ES" dirty="0"/>
              <a:t> (vl2 , 09)</a:t>
            </a:r>
          </a:p>
          <a:p>
            <a:endParaRPr lang="es-ES" dirty="0"/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1764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VL2  variaciones	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err="1"/>
              <a:t>Dc</a:t>
            </a:r>
            <a:r>
              <a:rPr lang="es-ES" dirty="0"/>
              <a:t>=Da sale que los C tienen mucha conectividad</a:t>
            </a:r>
          </a:p>
          <a:p>
            <a:r>
              <a:rPr lang="es-ES" dirty="0"/>
              <a:t>Da y </a:t>
            </a:r>
            <a:r>
              <a:rPr lang="es-ES" dirty="0" err="1"/>
              <a:t>Dc</a:t>
            </a:r>
            <a:r>
              <a:rPr lang="es-ES" dirty="0"/>
              <a:t> cualquiera, los  A se convierten en cuellos de botella, </a:t>
            </a:r>
          </a:p>
          <a:p>
            <a:r>
              <a:rPr lang="es-ES" dirty="0"/>
              <a:t>Lo habitual </a:t>
            </a:r>
            <a:r>
              <a:rPr lang="es-ES" dirty="0">
                <a:solidFill>
                  <a:srgbClr val="000000"/>
                </a:solidFill>
              </a:rPr>
              <a:t>K=</a:t>
            </a:r>
            <a:r>
              <a:rPr lang="es-ES" dirty="0" err="1">
                <a:solidFill>
                  <a:srgbClr val="000000"/>
                </a:solidFill>
              </a:rPr>
              <a:t>Dc</a:t>
            </a:r>
            <a:r>
              <a:rPr lang="es-ES" dirty="0">
                <a:solidFill>
                  <a:srgbClr val="000000"/>
                </a:solidFill>
              </a:rPr>
              <a:t>=Da/2</a:t>
            </a:r>
            <a:r>
              <a:rPr lang="es-ES" dirty="0"/>
              <a:t>; </a:t>
            </a:r>
            <a:r>
              <a:rPr lang="es-ES" dirty="0">
                <a:solidFill>
                  <a:srgbClr val="FF0000"/>
                </a:solidFill>
              </a:rPr>
              <a:t>Da=2Dc</a:t>
            </a:r>
            <a:r>
              <a:rPr lang="es-ES" dirty="0"/>
              <a:t>, K tiene que ser PAR, para que los ToR salgan número entero. Implica </a:t>
            </a:r>
            <a:r>
              <a:rPr lang="es-ES" dirty="0">
                <a:solidFill>
                  <a:srgbClr val="FF6600"/>
                </a:solidFill>
              </a:rPr>
              <a:t>añadir</a:t>
            </a:r>
            <a:r>
              <a:rPr lang="es-ES" dirty="0"/>
              <a:t> el doble de C y E</a:t>
            </a:r>
          </a:p>
          <a:p>
            <a:pPr lvl="1"/>
            <a:r>
              <a:rPr lang="es-ES" dirty="0"/>
              <a:t>#C=K</a:t>
            </a:r>
          </a:p>
          <a:p>
            <a:pPr lvl="1"/>
            <a:r>
              <a:rPr lang="es-ES" dirty="0"/>
              <a:t>#A=K</a:t>
            </a:r>
          </a:p>
          <a:p>
            <a:pPr lvl="1"/>
            <a:r>
              <a:rPr lang="es-ES" dirty="0"/>
              <a:t>#E=k</a:t>
            </a:r>
            <a:r>
              <a:rPr lang="es-ES" baseline="30000" dirty="0"/>
              <a:t>2</a:t>
            </a:r>
            <a:r>
              <a:rPr lang="es-ES" dirty="0"/>
              <a:t>/2</a:t>
            </a:r>
          </a:p>
          <a:p>
            <a:pPr lvl="1"/>
            <a:r>
              <a:rPr lang="es-ES" dirty="0"/>
              <a:t>#</a:t>
            </a:r>
            <a:r>
              <a:rPr lang="es-ES" dirty="0" err="1"/>
              <a:t>Pod</a:t>
            </a:r>
            <a:r>
              <a:rPr lang="es-ES" dirty="0"/>
              <a:t> =K/2, cada uno con 2 </a:t>
            </a:r>
            <a:r>
              <a:rPr lang="es-ES" dirty="0" err="1"/>
              <a:t>Agg</a:t>
            </a:r>
            <a:endParaRPr lang="es-ES" dirty="0"/>
          </a:p>
          <a:p>
            <a:pPr lvl="1"/>
            <a:r>
              <a:rPr lang="es-ES" dirty="0"/>
              <a:t>Server 20*</a:t>
            </a:r>
            <a:r>
              <a:rPr lang="es-ES" dirty="0" err="1"/>
              <a:t>ToR</a:t>
            </a:r>
            <a:r>
              <a:rPr lang="es-ES" dirty="0"/>
              <a:t>  </a:t>
            </a:r>
          </a:p>
          <a:p>
            <a:pPr lvl="1"/>
            <a:r>
              <a:rPr lang="es-ES" dirty="0"/>
              <a:t>VM=320*</a:t>
            </a:r>
            <a:r>
              <a:rPr lang="es-ES" dirty="0" err="1"/>
              <a:t>ToR</a:t>
            </a:r>
            <a:r>
              <a:rPr lang="es-ES" dirty="0"/>
              <a:t>; 16 </a:t>
            </a:r>
            <a:r>
              <a:rPr lang="es-ES" dirty="0" err="1"/>
              <a:t>vm</a:t>
            </a:r>
            <a:r>
              <a:rPr lang="es-ES" dirty="0"/>
              <a:t>/hosts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6402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VL2 </a:t>
            </a:r>
            <a:r>
              <a:rPr lang="es-ES" dirty="0" err="1"/>
              <a:t>topology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observed</a:t>
            </a:r>
            <a:r>
              <a:rPr lang="es-ES" dirty="0"/>
              <a:t> </a:t>
            </a:r>
            <a:r>
              <a:rPr lang="es-ES" dirty="0" err="1"/>
              <a:t>bursts</a:t>
            </a:r>
            <a:r>
              <a:rPr lang="es-ES" dirty="0"/>
              <a:t> of link </a:t>
            </a:r>
            <a:r>
              <a:rPr lang="es-ES" dirty="0" err="1"/>
              <a:t>failures</a:t>
            </a:r>
            <a:r>
              <a:rPr lang="es-ES" dirty="0"/>
              <a:t> </a:t>
            </a:r>
            <a:r>
              <a:rPr lang="es-ES" dirty="0" err="1"/>
              <a:t>caused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protocol</a:t>
            </a:r>
            <a:r>
              <a:rPr lang="es-ES" dirty="0"/>
              <a:t> </a:t>
            </a:r>
            <a:r>
              <a:rPr lang="es-ES" dirty="0" err="1"/>
              <a:t>issues</a:t>
            </a:r>
            <a:r>
              <a:rPr lang="es-ES" dirty="0"/>
              <a:t> (</a:t>
            </a:r>
            <a:r>
              <a:rPr lang="es-ES" dirty="0" err="1"/>
              <a:t>e.g.,Cisco</a:t>
            </a:r>
            <a:r>
              <a:rPr lang="es-ES" dirty="0"/>
              <a:t> UDLD [9]) and </a:t>
            </a:r>
            <a:r>
              <a:rPr lang="es-ES" dirty="0" err="1"/>
              <a:t>device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- </a:t>
            </a:r>
            <a:r>
              <a:rPr lang="es-ES" dirty="0" err="1"/>
              <a:t>sues</a:t>
            </a:r>
            <a:r>
              <a:rPr lang="es-ES" dirty="0"/>
              <a:t> (</a:t>
            </a:r>
            <a:r>
              <a:rPr lang="es-ES" dirty="0" err="1"/>
              <a:t>e.g</a:t>
            </a:r>
            <a:r>
              <a:rPr lang="es-ES" dirty="0"/>
              <a:t>., </a:t>
            </a:r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cycling</a:t>
            </a:r>
            <a:r>
              <a:rPr lang="es-ES" dirty="0"/>
              <a:t> load </a:t>
            </a:r>
            <a:r>
              <a:rPr lang="es-ES" dirty="0" err="1"/>
              <a:t>balancers</a:t>
            </a:r>
            <a:r>
              <a:rPr lang="es-ES" dirty="0"/>
              <a:t>).</a:t>
            </a:r>
          </a:p>
          <a:p>
            <a:pPr lvl="1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529219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VL2 </a:t>
            </a:r>
            <a:r>
              <a:rPr lang="es-ES" dirty="0" err="1"/>
              <a:t>numbers</a:t>
            </a:r>
            <a:r>
              <a:rPr lang="es-ES" dirty="0"/>
              <a:t> </a:t>
            </a:r>
            <a:r>
              <a:rPr lang="es-ES" dirty="0" err="1"/>
              <a:t>Dc</a:t>
            </a:r>
            <a:r>
              <a:rPr lang="es-ES" dirty="0"/>
              <a:t>=Da=K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9483487"/>
              </p:ext>
            </p:extLst>
          </p:nvPr>
        </p:nvGraphicFramePr>
        <p:xfrm>
          <a:off x="1115616" y="1556793"/>
          <a:ext cx="6456040" cy="542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1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35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K=A=</a:t>
                      </a:r>
                      <a:r>
                        <a:rPr lang="es-ES" dirty="0" err="1"/>
                        <a:t>Dc</a:t>
                      </a:r>
                      <a:r>
                        <a:rPr lang="es-ES"/>
                        <a:t>=Da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 C (k/2)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#E =k</a:t>
                      </a:r>
                      <a:r>
                        <a:rPr lang="es-ES" baseline="30000" dirty="0"/>
                        <a:t>2</a:t>
                      </a:r>
                      <a:r>
                        <a:rPr lang="es-ES" dirty="0"/>
                        <a:t>/4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</a:t>
                      </a:r>
                      <a:r>
                        <a:rPr lang="es-ES" dirty="0" err="1"/>
                        <a:t>serv</a:t>
                      </a:r>
                      <a:r>
                        <a:rPr lang="es-ES" dirty="0"/>
                        <a:t>.=E*20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#VM 320*E</a:t>
                      </a:r>
                    </a:p>
                    <a:p>
                      <a:pPr algn="ctr"/>
                      <a:r>
                        <a:rPr lang="es-ES" dirty="0"/>
                        <a:t>(16 </a:t>
                      </a:r>
                      <a:r>
                        <a:rPr lang="es-ES" dirty="0" err="1"/>
                        <a:t>VMs</a:t>
                      </a:r>
                      <a:r>
                        <a:rPr lang="es-ES" dirty="0"/>
                        <a:t>/server)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11,520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184,320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1,024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20,480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327,680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2,304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46,080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737,280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4,096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81,920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1,310,720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5,184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103,680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1,658,880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7106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F4ADDE60-702B-F542-9A44-4453E8AF5AFC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4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807"/>
            <a:ext cx="9144000" cy="35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269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VL2 </a:t>
            </a:r>
            <a:r>
              <a:rPr lang="es-ES" dirty="0" err="1"/>
              <a:t>numbers</a:t>
            </a:r>
            <a:r>
              <a:rPr lang="es-ES" dirty="0"/>
              <a:t> </a:t>
            </a:r>
            <a:r>
              <a:rPr lang="es-ES" dirty="0" err="1"/>
              <a:t>Dc</a:t>
            </a:r>
            <a:r>
              <a:rPr lang="es-ES" dirty="0"/>
              <a:t>=Da/2=K</a:t>
            </a:r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0422559"/>
              </p:ext>
            </p:extLst>
          </p:nvPr>
        </p:nvGraphicFramePr>
        <p:xfrm>
          <a:off x="1115616" y="1556793"/>
          <a:ext cx="6456040" cy="542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1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1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12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12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12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31353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K=A=</a:t>
                      </a:r>
                      <a:r>
                        <a:rPr lang="es-ES" dirty="0" err="1"/>
                        <a:t>Dc</a:t>
                      </a:r>
                      <a:r>
                        <a:rPr lang="es-ES" dirty="0"/>
                        <a:t>=Da/2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 C=k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#E =k</a:t>
                      </a:r>
                      <a:r>
                        <a:rPr lang="es-ES" baseline="30000" dirty="0"/>
                        <a:t>2</a:t>
                      </a:r>
                      <a:r>
                        <a:rPr lang="es-ES" dirty="0"/>
                        <a:t>/2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 </a:t>
                      </a:r>
                      <a:r>
                        <a:rPr lang="es-ES" dirty="0" err="1"/>
                        <a:t>serv</a:t>
                      </a:r>
                      <a:r>
                        <a:rPr lang="es-ES" dirty="0"/>
                        <a:t>.=E*20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#VM 320*E</a:t>
                      </a:r>
                    </a:p>
                    <a:p>
                      <a:pPr algn="ctr"/>
                      <a:r>
                        <a:rPr lang="es-ES" dirty="0"/>
                        <a:t>(16 </a:t>
                      </a:r>
                      <a:r>
                        <a:rPr lang="es-ES" dirty="0" err="1"/>
                        <a:t>VMs</a:t>
                      </a:r>
                      <a:r>
                        <a:rPr lang="es-ES" dirty="0"/>
                        <a:t>/server)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2048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40.960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655.360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>
                          <a:solidFill>
                            <a:srgbClr val="FF0000"/>
                          </a:solidFill>
                        </a:rPr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8192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163.840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2.621.440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23720">
                <a:tc>
                  <a:txBody>
                    <a:bodyPr/>
                    <a:lstStyle/>
                    <a:p>
                      <a:pPr algn="ctr"/>
                      <a:r>
                        <a:rPr lang="es-ES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0581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VL2</a:t>
            </a:r>
            <a:br>
              <a:rPr lang="es-ES" dirty="0"/>
            </a:br>
            <a:r>
              <a:rPr lang="es-ES" dirty="0" err="1"/>
              <a:t>Greenberg</a:t>
            </a:r>
            <a:r>
              <a:rPr lang="es-ES" dirty="0"/>
              <a:t>, WREN’10 (</a:t>
            </a:r>
            <a:r>
              <a:rPr lang="es-ES" dirty="0" err="1"/>
              <a:t>sigcomm</a:t>
            </a:r>
            <a:r>
              <a:rPr lang="es-ES" dirty="0"/>
              <a:t>)</a:t>
            </a:r>
          </a:p>
        </p:txBody>
      </p:sp>
      <p:pic>
        <p:nvPicPr>
          <p:cNvPr id="4" name="Marcador de contenido 3" descr="Portland-VL2-Greenberg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485" r="-164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33972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048" y="1269239"/>
            <a:ext cx="5271240" cy="4374008"/>
          </a:xfrm>
          <a:prstGeom prst="rect">
            <a:avLst/>
          </a:prstGeom>
        </p:spPr>
      </p:pic>
      <p:sp>
        <p:nvSpPr>
          <p:cNvPr id="2" name="CuadroTexto 1"/>
          <p:cNvSpPr txBox="1"/>
          <p:nvPr/>
        </p:nvSpPr>
        <p:spPr>
          <a:xfrm>
            <a:off x="4085946" y="126923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VL2  </a:t>
            </a:r>
            <a:r>
              <a:rPr lang="es-ES_tradnl" dirty="0" err="1"/>
              <a:t>Dc</a:t>
            </a:r>
            <a:r>
              <a:rPr lang="es-ES_tradnl" dirty="0"/>
              <a:t>=Da=4</a:t>
            </a:r>
          </a:p>
        </p:txBody>
      </p:sp>
    </p:spTree>
    <p:extLst>
      <p:ext uri="{BB962C8B-B14F-4D97-AF65-F5344CB8AC3E}">
        <p14:creationId xmlns:p14="http://schemas.microsoft.com/office/powerpoint/2010/main" val="10513038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77" y="1862826"/>
            <a:ext cx="5562618" cy="1970345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4085946" y="1269238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VL2  </a:t>
            </a:r>
            <a:r>
              <a:rPr lang="es-ES_tradnl" dirty="0" err="1"/>
              <a:t>Dc</a:t>
            </a:r>
            <a:r>
              <a:rPr lang="es-ES_tradnl" dirty="0"/>
              <a:t>=Da=6</a:t>
            </a:r>
          </a:p>
        </p:txBody>
      </p:sp>
    </p:spTree>
    <p:extLst>
      <p:ext uri="{BB962C8B-B14F-4D97-AF65-F5344CB8AC3E}">
        <p14:creationId xmlns:p14="http://schemas.microsoft.com/office/powerpoint/2010/main" val="1915725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/>
          <p:cNvSpPr/>
          <p:nvPr/>
        </p:nvSpPr>
        <p:spPr>
          <a:xfrm>
            <a:off x="1532675" y="2670271"/>
            <a:ext cx="289922" cy="290498"/>
          </a:xfrm>
          <a:prstGeom prst="ellipse">
            <a:avLst/>
          </a:prstGeom>
          <a:solidFill>
            <a:srgbClr val="FEFE9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" name="Elipse 6"/>
          <p:cNvSpPr/>
          <p:nvPr/>
        </p:nvSpPr>
        <p:spPr>
          <a:xfrm>
            <a:off x="3849030" y="2683433"/>
            <a:ext cx="289922" cy="290498"/>
          </a:xfrm>
          <a:prstGeom prst="ellipse">
            <a:avLst/>
          </a:prstGeom>
          <a:solidFill>
            <a:srgbClr val="FEFE9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</a:t>
            </a:r>
            <a:r>
              <a:rPr lang="es-E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8" name="Elipse 7"/>
          <p:cNvSpPr/>
          <p:nvPr/>
        </p:nvSpPr>
        <p:spPr>
          <a:xfrm>
            <a:off x="1400364" y="3914748"/>
            <a:ext cx="289922" cy="2904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1" name="Elipse 10"/>
          <p:cNvSpPr/>
          <p:nvPr/>
        </p:nvSpPr>
        <p:spPr>
          <a:xfrm>
            <a:off x="2345769" y="3941150"/>
            <a:ext cx="289922" cy="2904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2" name="Elipse 11"/>
          <p:cNvSpPr/>
          <p:nvPr/>
        </p:nvSpPr>
        <p:spPr>
          <a:xfrm>
            <a:off x="1242753" y="4960564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3" name="Elipse 12"/>
          <p:cNvSpPr/>
          <p:nvPr/>
        </p:nvSpPr>
        <p:spPr>
          <a:xfrm>
            <a:off x="1646653" y="4951999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4" name="Elipse 13"/>
          <p:cNvSpPr/>
          <p:nvPr/>
        </p:nvSpPr>
        <p:spPr>
          <a:xfrm>
            <a:off x="2048613" y="4950258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" name="Elipse 14"/>
          <p:cNvSpPr/>
          <p:nvPr/>
        </p:nvSpPr>
        <p:spPr>
          <a:xfrm>
            <a:off x="2447067" y="4947943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1231184" y="5484389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1496685" y="5479618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2331694" y="5482484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2617233" y="5487241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79</a:t>
            </a:r>
          </a:p>
        </p:txBody>
      </p:sp>
      <p:cxnSp>
        <p:nvCxnSpPr>
          <p:cNvPr id="24" name="Conector recto 23"/>
          <p:cNvCxnSpPr>
            <a:stCxn id="8" idx="2"/>
            <a:endCxn id="6" idx="2"/>
          </p:cNvCxnSpPr>
          <p:nvPr/>
        </p:nvCxnSpPr>
        <p:spPr>
          <a:xfrm flipV="1">
            <a:off x="1400364" y="2815519"/>
            <a:ext cx="132311" cy="124447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/>
          <p:cNvCxnSpPr>
            <a:stCxn id="8" idx="1"/>
            <a:endCxn id="7" idx="2"/>
          </p:cNvCxnSpPr>
          <p:nvPr/>
        </p:nvCxnSpPr>
        <p:spPr>
          <a:xfrm flipV="1">
            <a:off x="1442822" y="2828681"/>
            <a:ext cx="2406208" cy="112860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/>
          <p:cNvCxnSpPr>
            <a:stCxn id="344" idx="1"/>
            <a:endCxn id="6" idx="5"/>
          </p:cNvCxnSpPr>
          <p:nvPr/>
        </p:nvCxnSpPr>
        <p:spPr>
          <a:xfrm flipH="1" flipV="1">
            <a:off x="1780138" y="2918227"/>
            <a:ext cx="2256311" cy="1063981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/>
          <p:cNvCxnSpPr>
            <a:stCxn id="11" idx="1"/>
            <a:endCxn id="6" idx="3"/>
          </p:cNvCxnSpPr>
          <p:nvPr/>
        </p:nvCxnSpPr>
        <p:spPr>
          <a:xfrm flipH="1" flipV="1">
            <a:off x="1575133" y="2918226"/>
            <a:ext cx="813094" cy="1065465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/>
          <p:cNvCxnSpPr>
            <a:stCxn id="11" idx="0"/>
            <a:endCxn id="7" idx="3"/>
          </p:cNvCxnSpPr>
          <p:nvPr/>
        </p:nvCxnSpPr>
        <p:spPr>
          <a:xfrm flipV="1">
            <a:off x="2490730" y="2931388"/>
            <a:ext cx="1400758" cy="1009761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/>
          <p:cNvCxnSpPr>
            <a:stCxn id="8" idx="0"/>
            <a:endCxn id="153" idx="2"/>
          </p:cNvCxnSpPr>
          <p:nvPr/>
        </p:nvCxnSpPr>
        <p:spPr>
          <a:xfrm flipV="1">
            <a:off x="1545324" y="2825827"/>
            <a:ext cx="3177800" cy="1088921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/>
          <p:cNvCxnSpPr>
            <a:stCxn id="8" idx="7"/>
            <a:endCxn id="154" idx="1"/>
          </p:cNvCxnSpPr>
          <p:nvPr/>
        </p:nvCxnSpPr>
        <p:spPr>
          <a:xfrm flipV="1">
            <a:off x="1647826" y="2723119"/>
            <a:ext cx="5648192" cy="1234171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/>
          <p:cNvCxnSpPr>
            <a:stCxn id="12" idx="7"/>
            <a:endCxn id="11" idx="2"/>
          </p:cNvCxnSpPr>
          <p:nvPr/>
        </p:nvCxnSpPr>
        <p:spPr>
          <a:xfrm flipV="1">
            <a:off x="1490216" y="4086398"/>
            <a:ext cx="855552" cy="91670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/>
          <p:cNvCxnSpPr>
            <a:stCxn id="8" idx="3"/>
            <a:endCxn id="12" idx="0"/>
          </p:cNvCxnSpPr>
          <p:nvPr/>
        </p:nvCxnSpPr>
        <p:spPr>
          <a:xfrm flipH="1">
            <a:off x="1387714" y="4162702"/>
            <a:ext cx="55108" cy="797861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/>
          <p:cNvCxnSpPr>
            <a:stCxn id="8" idx="4"/>
            <a:endCxn id="13" idx="1"/>
          </p:cNvCxnSpPr>
          <p:nvPr/>
        </p:nvCxnSpPr>
        <p:spPr>
          <a:xfrm>
            <a:off x="1545325" y="4205245"/>
            <a:ext cx="143786" cy="78929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/>
          <p:cNvCxnSpPr>
            <a:stCxn id="11" idx="3"/>
            <a:endCxn id="13" idx="7"/>
          </p:cNvCxnSpPr>
          <p:nvPr/>
        </p:nvCxnSpPr>
        <p:spPr>
          <a:xfrm flipH="1">
            <a:off x="1894117" y="4189105"/>
            <a:ext cx="494110" cy="80543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/>
          <p:cNvCxnSpPr>
            <a:stCxn id="11" idx="4"/>
            <a:endCxn id="14" idx="7"/>
          </p:cNvCxnSpPr>
          <p:nvPr/>
        </p:nvCxnSpPr>
        <p:spPr>
          <a:xfrm flipH="1">
            <a:off x="2296075" y="4231648"/>
            <a:ext cx="194654" cy="76115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37"/>
          <p:cNvCxnSpPr>
            <a:stCxn id="8" idx="5"/>
            <a:endCxn id="14" idx="1"/>
          </p:cNvCxnSpPr>
          <p:nvPr/>
        </p:nvCxnSpPr>
        <p:spPr>
          <a:xfrm>
            <a:off x="1647828" y="4162704"/>
            <a:ext cx="443243" cy="83009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ector recto 38"/>
          <p:cNvCxnSpPr>
            <a:stCxn id="15" idx="1"/>
            <a:endCxn id="8" idx="6"/>
          </p:cNvCxnSpPr>
          <p:nvPr/>
        </p:nvCxnSpPr>
        <p:spPr>
          <a:xfrm flipH="1" flipV="1">
            <a:off x="1690285" y="4059996"/>
            <a:ext cx="799239" cy="93048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/>
          <p:cNvCxnSpPr>
            <a:stCxn id="15" idx="0"/>
            <a:endCxn id="11" idx="5"/>
          </p:cNvCxnSpPr>
          <p:nvPr/>
        </p:nvCxnSpPr>
        <p:spPr>
          <a:xfrm flipV="1">
            <a:off x="2592027" y="4189105"/>
            <a:ext cx="1205" cy="75883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40"/>
          <p:cNvCxnSpPr>
            <a:stCxn id="12" idx="4"/>
            <a:endCxn id="16" idx="0"/>
          </p:cNvCxnSpPr>
          <p:nvPr/>
        </p:nvCxnSpPr>
        <p:spPr>
          <a:xfrm flipH="1">
            <a:off x="1343529" y="5251063"/>
            <a:ext cx="44185" cy="233327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41"/>
          <p:cNvCxnSpPr>
            <a:stCxn id="12" idx="5"/>
          </p:cNvCxnSpPr>
          <p:nvPr/>
        </p:nvCxnSpPr>
        <p:spPr>
          <a:xfrm>
            <a:off x="1490217" y="5208520"/>
            <a:ext cx="96428" cy="26614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Conector recto 46"/>
          <p:cNvCxnSpPr>
            <a:stCxn id="15" idx="5"/>
            <a:endCxn id="23" idx="0"/>
          </p:cNvCxnSpPr>
          <p:nvPr/>
        </p:nvCxnSpPr>
        <p:spPr>
          <a:xfrm>
            <a:off x="2694529" y="5195897"/>
            <a:ext cx="35048" cy="29134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ector recto 47"/>
          <p:cNvCxnSpPr/>
          <p:nvPr/>
        </p:nvCxnSpPr>
        <p:spPr>
          <a:xfrm flipH="1">
            <a:off x="2443632" y="5244836"/>
            <a:ext cx="84778" cy="26703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ector recto 48"/>
          <p:cNvCxnSpPr/>
          <p:nvPr/>
        </p:nvCxnSpPr>
        <p:spPr>
          <a:xfrm>
            <a:off x="1403993" y="5367200"/>
            <a:ext cx="103761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51"/>
          <p:cNvCxnSpPr/>
          <p:nvPr/>
        </p:nvCxnSpPr>
        <p:spPr>
          <a:xfrm>
            <a:off x="2788040" y="5365947"/>
            <a:ext cx="103761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3" name="Elipse 152"/>
          <p:cNvSpPr/>
          <p:nvPr/>
        </p:nvSpPr>
        <p:spPr>
          <a:xfrm>
            <a:off x="4723125" y="2680577"/>
            <a:ext cx="289922" cy="290498"/>
          </a:xfrm>
          <a:prstGeom prst="ellipse">
            <a:avLst/>
          </a:prstGeom>
          <a:solidFill>
            <a:srgbClr val="FEFE9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</a:t>
            </a:r>
            <a:r>
              <a:rPr lang="es-E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54" name="Elipse 153"/>
          <p:cNvSpPr/>
          <p:nvPr/>
        </p:nvSpPr>
        <p:spPr>
          <a:xfrm>
            <a:off x="7253561" y="2680577"/>
            <a:ext cx="289922" cy="290498"/>
          </a:xfrm>
          <a:prstGeom prst="ellipse">
            <a:avLst/>
          </a:prstGeom>
          <a:solidFill>
            <a:srgbClr val="FEFE9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</a:t>
            </a:r>
            <a:r>
              <a:rPr lang="es-ES" baseline="-25000" dirty="0">
                <a:solidFill>
                  <a:schemeClr val="tx1"/>
                </a:solidFill>
              </a:rPr>
              <a:t>3</a:t>
            </a:r>
          </a:p>
        </p:txBody>
      </p:sp>
      <p:cxnSp>
        <p:nvCxnSpPr>
          <p:cNvPr id="155" name="Conector recto 154"/>
          <p:cNvCxnSpPr>
            <a:stCxn id="392" idx="0"/>
            <a:endCxn id="153" idx="6"/>
          </p:cNvCxnSpPr>
          <p:nvPr/>
        </p:nvCxnSpPr>
        <p:spPr>
          <a:xfrm flipH="1" flipV="1">
            <a:off x="5013047" y="2825827"/>
            <a:ext cx="2448320" cy="1113839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Conector recto 159"/>
          <p:cNvCxnSpPr>
            <a:stCxn id="391" idx="7"/>
            <a:endCxn id="154" idx="4"/>
          </p:cNvCxnSpPr>
          <p:nvPr/>
        </p:nvCxnSpPr>
        <p:spPr>
          <a:xfrm flipV="1">
            <a:off x="6618465" y="2971074"/>
            <a:ext cx="780058" cy="984731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Conector recto 160"/>
          <p:cNvCxnSpPr>
            <a:stCxn id="392" idx="7"/>
            <a:endCxn id="154" idx="6"/>
          </p:cNvCxnSpPr>
          <p:nvPr/>
        </p:nvCxnSpPr>
        <p:spPr>
          <a:xfrm flipH="1" flipV="1">
            <a:off x="7543482" y="2825825"/>
            <a:ext cx="20387" cy="115638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3" name="Elipse 342"/>
          <p:cNvSpPr/>
          <p:nvPr/>
        </p:nvSpPr>
        <p:spPr>
          <a:xfrm>
            <a:off x="3048586" y="3913264"/>
            <a:ext cx="289922" cy="2904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44" name="Elipse 343"/>
          <p:cNvSpPr/>
          <p:nvPr/>
        </p:nvSpPr>
        <p:spPr>
          <a:xfrm>
            <a:off x="3993991" y="3939666"/>
            <a:ext cx="289922" cy="2904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345" name="Elipse 344"/>
          <p:cNvSpPr/>
          <p:nvPr/>
        </p:nvSpPr>
        <p:spPr>
          <a:xfrm>
            <a:off x="2890975" y="4959080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46" name="Elipse 345"/>
          <p:cNvSpPr/>
          <p:nvPr/>
        </p:nvSpPr>
        <p:spPr>
          <a:xfrm>
            <a:off x="3294876" y="4950515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47" name="Elipse 346"/>
          <p:cNvSpPr/>
          <p:nvPr/>
        </p:nvSpPr>
        <p:spPr>
          <a:xfrm>
            <a:off x="3696835" y="4948774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48" name="Elipse 347"/>
          <p:cNvSpPr/>
          <p:nvPr/>
        </p:nvSpPr>
        <p:spPr>
          <a:xfrm>
            <a:off x="4095289" y="4946458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49" name="Rectángulo 348"/>
          <p:cNvSpPr/>
          <p:nvPr/>
        </p:nvSpPr>
        <p:spPr>
          <a:xfrm>
            <a:off x="2879407" y="5482904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0" name="Rectángulo 349"/>
          <p:cNvSpPr/>
          <p:nvPr/>
        </p:nvSpPr>
        <p:spPr>
          <a:xfrm>
            <a:off x="3144907" y="5478134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51" name="Rectángulo 350"/>
          <p:cNvSpPr/>
          <p:nvPr/>
        </p:nvSpPr>
        <p:spPr>
          <a:xfrm>
            <a:off x="3979916" y="5481000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52" name="Rectángulo 351"/>
          <p:cNvSpPr/>
          <p:nvPr/>
        </p:nvSpPr>
        <p:spPr>
          <a:xfrm>
            <a:off x="4265455" y="5485757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79</a:t>
            </a:r>
          </a:p>
        </p:txBody>
      </p:sp>
      <p:cxnSp>
        <p:nvCxnSpPr>
          <p:cNvPr id="353" name="Conector recto 352"/>
          <p:cNvCxnSpPr>
            <a:stCxn id="353" idx="7"/>
            <a:endCxn id="352" idx="2"/>
          </p:cNvCxnSpPr>
          <p:nvPr/>
        </p:nvCxnSpPr>
        <p:spPr>
          <a:xfrm flipV="1">
            <a:off x="3138438" y="4084914"/>
            <a:ext cx="855552" cy="91670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Conector recto 353"/>
          <p:cNvCxnSpPr>
            <a:stCxn id="349" idx="3"/>
            <a:endCxn id="353" idx="0"/>
          </p:cNvCxnSpPr>
          <p:nvPr/>
        </p:nvCxnSpPr>
        <p:spPr>
          <a:xfrm flipH="1">
            <a:off x="3035937" y="4161218"/>
            <a:ext cx="55108" cy="797861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5" name="Conector recto 354"/>
          <p:cNvCxnSpPr>
            <a:stCxn id="349" idx="4"/>
            <a:endCxn id="354" idx="1"/>
          </p:cNvCxnSpPr>
          <p:nvPr/>
        </p:nvCxnSpPr>
        <p:spPr>
          <a:xfrm>
            <a:off x="3193548" y="4203760"/>
            <a:ext cx="143786" cy="78929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6" name="Conector recto 355"/>
          <p:cNvCxnSpPr>
            <a:stCxn id="352" idx="3"/>
            <a:endCxn id="354" idx="7"/>
          </p:cNvCxnSpPr>
          <p:nvPr/>
        </p:nvCxnSpPr>
        <p:spPr>
          <a:xfrm flipH="1">
            <a:off x="3542340" y="4187620"/>
            <a:ext cx="494110" cy="80543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7" name="Conector recto 356"/>
          <p:cNvCxnSpPr>
            <a:stCxn id="352" idx="4"/>
            <a:endCxn id="355" idx="7"/>
          </p:cNvCxnSpPr>
          <p:nvPr/>
        </p:nvCxnSpPr>
        <p:spPr>
          <a:xfrm flipH="1">
            <a:off x="3944298" y="4230164"/>
            <a:ext cx="194654" cy="76115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Conector recto 357"/>
          <p:cNvCxnSpPr>
            <a:stCxn id="349" idx="5"/>
            <a:endCxn id="355" idx="1"/>
          </p:cNvCxnSpPr>
          <p:nvPr/>
        </p:nvCxnSpPr>
        <p:spPr>
          <a:xfrm>
            <a:off x="3296050" y="4161220"/>
            <a:ext cx="443243" cy="83009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9" name="Conector recto 358"/>
          <p:cNvCxnSpPr>
            <a:stCxn id="356" idx="1"/>
            <a:endCxn id="349" idx="6"/>
          </p:cNvCxnSpPr>
          <p:nvPr/>
        </p:nvCxnSpPr>
        <p:spPr>
          <a:xfrm flipH="1" flipV="1">
            <a:off x="3338507" y="4058512"/>
            <a:ext cx="799239" cy="93048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0" name="Conector recto 359"/>
          <p:cNvCxnSpPr>
            <a:stCxn id="356" idx="0"/>
            <a:endCxn id="352" idx="5"/>
          </p:cNvCxnSpPr>
          <p:nvPr/>
        </p:nvCxnSpPr>
        <p:spPr>
          <a:xfrm flipV="1">
            <a:off x="4240249" y="4187620"/>
            <a:ext cx="1205" cy="75883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Conector recto 360"/>
          <p:cNvCxnSpPr>
            <a:stCxn id="353" idx="4"/>
            <a:endCxn id="357" idx="0"/>
          </p:cNvCxnSpPr>
          <p:nvPr/>
        </p:nvCxnSpPr>
        <p:spPr>
          <a:xfrm flipH="1">
            <a:off x="2991752" y="5249578"/>
            <a:ext cx="44185" cy="233327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2" name="Conector recto 361"/>
          <p:cNvCxnSpPr>
            <a:stCxn id="353" idx="5"/>
          </p:cNvCxnSpPr>
          <p:nvPr/>
        </p:nvCxnSpPr>
        <p:spPr>
          <a:xfrm>
            <a:off x="3138439" y="5207036"/>
            <a:ext cx="96428" cy="26614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Conector recto 362"/>
          <p:cNvCxnSpPr>
            <a:stCxn id="356" idx="5"/>
            <a:endCxn id="364" idx="0"/>
          </p:cNvCxnSpPr>
          <p:nvPr/>
        </p:nvCxnSpPr>
        <p:spPr>
          <a:xfrm>
            <a:off x="4342752" y="5194413"/>
            <a:ext cx="35048" cy="29134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Conector recto 363"/>
          <p:cNvCxnSpPr/>
          <p:nvPr/>
        </p:nvCxnSpPr>
        <p:spPr>
          <a:xfrm flipH="1">
            <a:off x="4091855" y="5243352"/>
            <a:ext cx="84778" cy="26703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Conector recto 364"/>
          <p:cNvCxnSpPr/>
          <p:nvPr/>
        </p:nvCxnSpPr>
        <p:spPr>
          <a:xfrm>
            <a:off x="3052215" y="5365715"/>
            <a:ext cx="103761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6" name="Conector recto 365"/>
          <p:cNvCxnSpPr/>
          <p:nvPr/>
        </p:nvCxnSpPr>
        <p:spPr>
          <a:xfrm>
            <a:off x="4436262" y="5364463"/>
            <a:ext cx="103761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7" name="Elipse 366"/>
          <p:cNvSpPr/>
          <p:nvPr/>
        </p:nvSpPr>
        <p:spPr>
          <a:xfrm>
            <a:off x="4722778" y="3914748"/>
            <a:ext cx="289922" cy="2904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368" name="Elipse 367"/>
          <p:cNvSpPr/>
          <p:nvPr/>
        </p:nvSpPr>
        <p:spPr>
          <a:xfrm>
            <a:off x="5668183" y="3941150"/>
            <a:ext cx="289922" cy="2904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369" name="Elipse 368"/>
          <p:cNvSpPr/>
          <p:nvPr/>
        </p:nvSpPr>
        <p:spPr>
          <a:xfrm>
            <a:off x="4565167" y="4960564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8</a:t>
            </a:r>
          </a:p>
        </p:txBody>
      </p:sp>
      <p:sp>
        <p:nvSpPr>
          <p:cNvPr id="370" name="Elipse 369"/>
          <p:cNvSpPr/>
          <p:nvPr/>
        </p:nvSpPr>
        <p:spPr>
          <a:xfrm>
            <a:off x="4969068" y="4951999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9</a:t>
            </a:r>
          </a:p>
        </p:txBody>
      </p:sp>
      <p:sp>
        <p:nvSpPr>
          <p:cNvPr id="371" name="Elipse 370"/>
          <p:cNvSpPr/>
          <p:nvPr/>
        </p:nvSpPr>
        <p:spPr>
          <a:xfrm>
            <a:off x="5371027" y="4950258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10</a:t>
            </a:r>
          </a:p>
        </p:txBody>
      </p:sp>
      <p:sp>
        <p:nvSpPr>
          <p:cNvPr id="372" name="Elipse 371"/>
          <p:cNvSpPr/>
          <p:nvPr/>
        </p:nvSpPr>
        <p:spPr>
          <a:xfrm>
            <a:off x="5769481" y="4947943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11</a:t>
            </a:r>
          </a:p>
        </p:txBody>
      </p:sp>
      <p:sp>
        <p:nvSpPr>
          <p:cNvPr id="373" name="Rectángulo 372"/>
          <p:cNvSpPr/>
          <p:nvPr/>
        </p:nvSpPr>
        <p:spPr>
          <a:xfrm>
            <a:off x="4553599" y="5484389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74" name="Rectángulo 373"/>
          <p:cNvSpPr/>
          <p:nvPr/>
        </p:nvSpPr>
        <p:spPr>
          <a:xfrm>
            <a:off x="4819099" y="5479618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75" name="Rectángulo 374"/>
          <p:cNvSpPr/>
          <p:nvPr/>
        </p:nvSpPr>
        <p:spPr>
          <a:xfrm>
            <a:off x="5654108" y="5482484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376" name="Rectángulo 375"/>
          <p:cNvSpPr/>
          <p:nvPr/>
        </p:nvSpPr>
        <p:spPr>
          <a:xfrm>
            <a:off x="5939647" y="5487241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79</a:t>
            </a:r>
          </a:p>
        </p:txBody>
      </p:sp>
      <p:cxnSp>
        <p:nvCxnSpPr>
          <p:cNvPr id="377" name="Conector recto 376"/>
          <p:cNvCxnSpPr>
            <a:stCxn id="377" idx="7"/>
            <a:endCxn id="376" idx="2"/>
          </p:cNvCxnSpPr>
          <p:nvPr/>
        </p:nvCxnSpPr>
        <p:spPr>
          <a:xfrm flipV="1">
            <a:off x="4812630" y="4086398"/>
            <a:ext cx="855552" cy="91670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8" name="Conector recto 377"/>
          <p:cNvCxnSpPr>
            <a:stCxn id="373" idx="3"/>
            <a:endCxn id="377" idx="0"/>
          </p:cNvCxnSpPr>
          <p:nvPr/>
        </p:nvCxnSpPr>
        <p:spPr>
          <a:xfrm flipH="1">
            <a:off x="4710129" y="4162702"/>
            <a:ext cx="55108" cy="797861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9" name="Conector recto 378"/>
          <p:cNvCxnSpPr>
            <a:stCxn id="373" idx="4"/>
            <a:endCxn id="378" idx="1"/>
          </p:cNvCxnSpPr>
          <p:nvPr/>
        </p:nvCxnSpPr>
        <p:spPr>
          <a:xfrm>
            <a:off x="4867740" y="4205245"/>
            <a:ext cx="143786" cy="78929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0" name="Conector recto 379"/>
          <p:cNvCxnSpPr>
            <a:stCxn id="376" idx="3"/>
            <a:endCxn id="378" idx="7"/>
          </p:cNvCxnSpPr>
          <p:nvPr/>
        </p:nvCxnSpPr>
        <p:spPr>
          <a:xfrm flipH="1">
            <a:off x="5216532" y="4189105"/>
            <a:ext cx="494110" cy="80543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1" name="Conector recto 380"/>
          <p:cNvCxnSpPr>
            <a:stCxn id="376" idx="4"/>
            <a:endCxn id="379" idx="7"/>
          </p:cNvCxnSpPr>
          <p:nvPr/>
        </p:nvCxnSpPr>
        <p:spPr>
          <a:xfrm flipH="1">
            <a:off x="5618490" y="4231648"/>
            <a:ext cx="194654" cy="76115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2" name="Conector recto 381"/>
          <p:cNvCxnSpPr>
            <a:stCxn id="373" idx="5"/>
            <a:endCxn id="379" idx="1"/>
          </p:cNvCxnSpPr>
          <p:nvPr/>
        </p:nvCxnSpPr>
        <p:spPr>
          <a:xfrm>
            <a:off x="4970242" y="4162704"/>
            <a:ext cx="443243" cy="83009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3" name="Conector recto 382"/>
          <p:cNvCxnSpPr>
            <a:stCxn id="380" idx="1"/>
            <a:endCxn id="373" idx="6"/>
          </p:cNvCxnSpPr>
          <p:nvPr/>
        </p:nvCxnSpPr>
        <p:spPr>
          <a:xfrm flipH="1" flipV="1">
            <a:off x="5012699" y="4059996"/>
            <a:ext cx="799239" cy="93048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4" name="Conector recto 383"/>
          <p:cNvCxnSpPr>
            <a:stCxn id="380" idx="0"/>
            <a:endCxn id="376" idx="5"/>
          </p:cNvCxnSpPr>
          <p:nvPr/>
        </p:nvCxnSpPr>
        <p:spPr>
          <a:xfrm flipV="1">
            <a:off x="5914441" y="4189105"/>
            <a:ext cx="1205" cy="75883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5" name="Conector recto 384"/>
          <p:cNvCxnSpPr>
            <a:stCxn id="377" idx="4"/>
            <a:endCxn id="381" idx="0"/>
          </p:cNvCxnSpPr>
          <p:nvPr/>
        </p:nvCxnSpPr>
        <p:spPr>
          <a:xfrm flipH="1">
            <a:off x="4665944" y="5251063"/>
            <a:ext cx="44185" cy="233327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6" name="Conector recto 385"/>
          <p:cNvCxnSpPr>
            <a:stCxn id="377" idx="5"/>
          </p:cNvCxnSpPr>
          <p:nvPr/>
        </p:nvCxnSpPr>
        <p:spPr>
          <a:xfrm>
            <a:off x="4812631" y="5208520"/>
            <a:ext cx="96428" cy="26614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7" name="Conector recto 386"/>
          <p:cNvCxnSpPr>
            <a:stCxn id="380" idx="5"/>
            <a:endCxn id="388" idx="0"/>
          </p:cNvCxnSpPr>
          <p:nvPr/>
        </p:nvCxnSpPr>
        <p:spPr>
          <a:xfrm>
            <a:off x="6016944" y="5195897"/>
            <a:ext cx="35048" cy="29134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8" name="Conector recto 387"/>
          <p:cNvCxnSpPr/>
          <p:nvPr/>
        </p:nvCxnSpPr>
        <p:spPr>
          <a:xfrm flipH="1">
            <a:off x="5766047" y="5244836"/>
            <a:ext cx="84778" cy="26703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9" name="Conector recto 388"/>
          <p:cNvCxnSpPr/>
          <p:nvPr/>
        </p:nvCxnSpPr>
        <p:spPr>
          <a:xfrm>
            <a:off x="4726407" y="5367200"/>
            <a:ext cx="103761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0" name="Conector recto 389"/>
          <p:cNvCxnSpPr/>
          <p:nvPr/>
        </p:nvCxnSpPr>
        <p:spPr>
          <a:xfrm>
            <a:off x="6110454" y="5365947"/>
            <a:ext cx="103761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1" name="Elipse 390"/>
          <p:cNvSpPr/>
          <p:nvPr/>
        </p:nvSpPr>
        <p:spPr>
          <a:xfrm>
            <a:off x="6371001" y="3913264"/>
            <a:ext cx="289922" cy="2904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92" name="Elipse 391"/>
          <p:cNvSpPr/>
          <p:nvPr/>
        </p:nvSpPr>
        <p:spPr>
          <a:xfrm>
            <a:off x="7316406" y="3939666"/>
            <a:ext cx="289922" cy="29049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393" name="Elipse 392"/>
          <p:cNvSpPr/>
          <p:nvPr/>
        </p:nvSpPr>
        <p:spPr>
          <a:xfrm>
            <a:off x="6213390" y="4959080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12</a:t>
            </a:r>
          </a:p>
        </p:txBody>
      </p:sp>
      <p:sp>
        <p:nvSpPr>
          <p:cNvPr id="394" name="Elipse 393"/>
          <p:cNvSpPr/>
          <p:nvPr/>
        </p:nvSpPr>
        <p:spPr>
          <a:xfrm>
            <a:off x="6617290" y="4950515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395" name="Elipse 394"/>
          <p:cNvSpPr/>
          <p:nvPr/>
        </p:nvSpPr>
        <p:spPr>
          <a:xfrm>
            <a:off x="7019250" y="4948774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96" name="Elipse 395"/>
          <p:cNvSpPr/>
          <p:nvPr/>
        </p:nvSpPr>
        <p:spPr>
          <a:xfrm>
            <a:off x="7417704" y="4946458"/>
            <a:ext cx="289922" cy="290498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351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15</a:t>
            </a:r>
          </a:p>
        </p:txBody>
      </p:sp>
      <p:sp>
        <p:nvSpPr>
          <p:cNvPr id="397" name="Rectángulo 396"/>
          <p:cNvSpPr/>
          <p:nvPr/>
        </p:nvSpPr>
        <p:spPr>
          <a:xfrm>
            <a:off x="6201821" y="5482904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98" name="Rectángulo 397"/>
          <p:cNvSpPr/>
          <p:nvPr/>
        </p:nvSpPr>
        <p:spPr>
          <a:xfrm>
            <a:off x="6467322" y="5478134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399" name="Rectángulo 398"/>
          <p:cNvSpPr/>
          <p:nvPr/>
        </p:nvSpPr>
        <p:spPr>
          <a:xfrm>
            <a:off x="7302331" y="5481000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400" name="Rectángulo 399"/>
          <p:cNvSpPr/>
          <p:nvPr/>
        </p:nvSpPr>
        <p:spPr>
          <a:xfrm>
            <a:off x="7587870" y="5485757"/>
            <a:ext cx="224690" cy="27560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351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79</a:t>
            </a:r>
          </a:p>
        </p:txBody>
      </p:sp>
      <p:cxnSp>
        <p:nvCxnSpPr>
          <p:cNvPr id="401" name="Conector recto 400"/>
          <p:cNvCxnSpPr/>
          <p:nvPr/>
        </p:nvCxnSpPr>
        <p:spPr>
          <a:xfrm flipV="1">
            <a:off x="6460853" y="4084914"/>
            <a:ext cx="855552" cy="91670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2" name="Conector recto 401"/>
          <p:cNvCxnSpPr/>
          <p:nvPr/>
        </p:nvCxnSpPr>
        <p:spPr>
          <a:xfrm flipH="1">
            <a:off x="6358351" y="4161218"/>
            <a:ext cx="55108" cy="797861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3" name="Conector recto 402"/>
          <p:cNvCxnSpPr/>
          <p:nvPr/>
        </p:nvCxnSpPr>
        <p:spPr>
          <a:xfrm>
            <a:off x="6515962" y="4203760"/>
            <a:ext cx="143786" cy="78929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4" name="Conector recto 403"/>
          <p:cNvCxnSpPr/>
          <p:nvPr/>
        </p:nvCxnSpPr>
        <p:spPr>
          <a:xfrm flipH="1">
            <a:off x="6864754" y="4187620"/>
            <a:ext cx="494110" cy="80543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Conector recto 404"/>
          <p:cNvCxnSpPr/>
          <p:nvPr/>
        </p:nvCxnSpPr>
        <p:spPr>
          <a:xfrm flipH="1">
            <a:off x="7266712" y="4230164"/>
            <a:ext cx="194654" cy="761152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6" name="Conector recto 405"/>
          <p:cNvCxnSpPr/>
          <p:nvPr/>
        </p:nvCxnSpPr>
        <p:spPr>
          <a:xfrm>
            <a:off x="6618465" y="4161220"/>
            <a:ext cx="443243" cy="830096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7" name="Conector recto 406"/>
          <p:cNvCxnSpPr/>
          <p:nvPr/>
        </p:nvCxnSpPr>
        <p:spPr>
          <a:xfrm flipH="1" flipV="1">
            <a:off x="6660922" y="4058512"/>
            <a:ext cx="799239" cy="930488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8" name="Conector recto 407"/>
          <p:cNvCxnSpPr/>
          <p:nvPr/>
        </p:nvCxnSpPr>
        <p:spPr>
          <a:xfrm flipV="1">
            <a:off x="7562664" y="4187620"/>
            <a:ext cx="1205" cy="75883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9" name="Conector recto 408"/>
          <p:cNvCxnSpPr/>
          <p:nvPr/>
        </p:nvCxnSpPr>
        <p:spPr>
          <a:xfrm flipH="1">
            <a:off x="6314166" y="5249578"/>
            <a:ext cx="44185" cy="233327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0" name="Conector recto 409"/>
          <p:cNvCxnSpPr/>
          <p:nvPr/>
        </p:nvCxnSpPr>
        <p:spPr>
          <a:xfrm>
            <a:off x="6460854" y="5207036"/>
            <a:ext cx="96428" cy="26614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1" name="Conector recto 410"/>
          <p:cNvCxnSpPr/>
          <p:nvPr/>
        </p:nvCxnSpPr>
        <p:spPr>
          <a:xfrm>
            <a:off x="7665166" y="5194413"/>
            <a:ext cx="35048" cy="29134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2" name="Conector recto 411"/>
          <p:cNvCxnSpPr/>
          <p:nvPr/>
        </p:nvCxnSpPr>
        <p:spPr>
          <a:xfrm flipH="1">
            <a:off x="7414269" y="5243352"/>
            <a:ext cx="84778" cy="267034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Conector recto 412"/>
          <p:cNvCxnSpPr/>
          <p:nvPr/>
        </p:nvCxnSpPr>
        <p:spPr>
          <a:xfrm>
            <a:off x="6374630" y="5365715"/>
            <a:ext cx="103761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4" name="Conector recto 413"/>
          <p:cNvCxnSpPr/>
          <p:nvPr/>
        </p:nvCxnSpPr>
        <p:spPr>
          <a:xfrm>
            <a:off x="7758677" y="5364463"/>
            <a:ext cx="103761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2" name="Conector recto 861"/>
          <p:cNvCxnSpPr>
            <a:stCxn id="343" idx="2"/>
            <a:endCxn id="6" idx="4"/>
          </p:cNvCxnSpPr>
          <p:nvPr/>
        </p:nvCxnSpPr>
        <p:spPr>
          <a:xfrm flipH="1" flipV="1">
            <a:off x="1677636" y="2960768"/>
            <a:ext cx="1370950" cy="1097744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9" name="Conector recto 958"/>
          <p:cNvCxnSpPr>
            <a:stCxn id="367" idx="0"/>
            <a:endCxn id="6" idx="6"/>
          </p:cNvCxnSpPr>
          <p:nvPr/>
        </p:nvCxnSpPr>
        <p:spPr>
          <a:xfrm flipH="1" flipV="1">
            <a:off x="1822596" y="2815520"/>
            <a:ext cx="3045143" cy="109922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2" name="Conector recto 961"/>
          <p:cNvCxnSpPr>
            <a:stCxn id="392" idx="1"/>
            <a:endCxn id="6" idx="0"/>
          </p:cNvCxnSpPr>
          <p:nvPr/>
        </p:nvCxnSpPr>
        <p:spPr>
          <a:xfrm flipH="1" flipV="1">
            <a:off x="1677635" y="2670271"/>
            <a:ext cx="5681228" cy="131193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5" name="Conector recto 964"/>
          <p:cNvCxnSpPr>
            <a:stCxn id="391" idx="0"/>
            <a:endCxn id="6" idx="7"/>
          </p:cNvCxnSpPr>
          <p:nvPr/>
        </p:nvCxnSpPr>
        <p:spPr>
          <a:xfrm flipH="1" flipV="1">
            <a:off x="1780139" y="2712812"/>
            <a:ext cx="4735823" cy="120045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7" name="Conector recto 976"/>
          <p:cNvCxnSpPr>
            <a:stCxn id="154" idx="3"/>
            <a:endCxn id="11" idx="6"/>
          </p:cNvCxnSpPr>
          <p:nvPr/>
        </p:nvCxnSpPr>
        <p:spPr>
          <a:xfrm flipH="1">
            <a:off x="2635691" y="2928532"/>
            <a:ext cx="4660328" cy="115786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1" name="Conector recto 980"/>
          <p:cNvCxnSpPr>
            <a:stCxn id="392" idx="0"/>
            <a:endCxn id="7" idx="7"/>
          </p:cNvCxnSpPr>
          <p:nvPr/>
        </p:nvCxnSpPr>
        <p:spPr>
          <a:xfrm flipH="1" flipV="1">
            <a:off x="4096492" y="2725974"/>
            <a:ext cx="3364874" cy="1213691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4" name="CuadroTexto 983"/>
          <p:cNvSpPr txBox="1"/>
          <p:nvPr/>
        </p:nvSpPr>
        <p:spPr>
          <a:xfrm>
            <a:off x="3748497" y="206343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/>
              <a:t>VL2  </a:t>
            </a:r>
            <a:r>
              <a:rPr lang="es-ES_tradnl" dirty="0" err="1"/>
              <a:t>Dc</a:t>
            </a:r>
            <a:r>
              <a:rPr lang="es-ES_tradnl" dirty="0"/>
              <a:t>=Da=8</a:t>
            </a:r>
          </a:p>
        </p:txBody>
      </p:sp>
    </p:spTree>
    <p:extLst>
      <p:ext uri="{BB962C8B-B14F-4D97-AF65-F5344CB8AC3E}">
        <p14:creationId xmlns:p14="http://schemas.microsoft.com/office/powerpoint/2010/main" val="3750161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624"/>
            <a:ext cx="8229600" cy="1143000"/>
          </a:xfrm>
        </p:spPr>
        <p:txBody>
          <a:bodyPr/>
          <a:lstStyle/>
          <a:p>
            <a:r>
              <a:rPr lang="es-ES" dirty="0"/>
              <a:t>VL2 (4,4,20)</a:t>
            </a:r>
          </a:p>
        </p:txBody>
      </p:sp>
      <p:sp>
        <p:nvSpPr>
          <p:cNvPr id="28" name="CuadroTexto 27"/>
          <p:cNvSpPr txBox="1"/>
          <p:nvPr/>
        </p:nvSpPr>
        <p:spPr>
          <a:xfrm>
            <a:off x="10310182" y="4099396"/>
            <a:ext cx="18466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grpSp>
        <p:nvGrpSpPr>
          <p:cNvPr id="9" name="Agrupar 8"/>
          <p:cNvGrpSpPr/>
          <p:nvPr/>
        </p:nvGrpSpPr>
        <p:grpSpPr>
          <a:xfrm>
            <a:off x="179512" y="1340768"/>
            <a:ext cx="1440160" cy="1440160"/>
            <a:chOff x="396358" y="1568845"/>
            <a:chExt cx="4091301" cy="3377784"/>
          </a:xfrm>
        </p:grpSpPr>
        <p:sp>
          <p:nvSpPr>
            <p:cNvPr id="4" name="Elipse 3"/>
            <p:cNvSpPr/>
            <p:nvPr/>
          </p:nvSpPr>
          <p:spPr>
            <a:xfrm>
              <a:off x="1246783" y="1568845"/>
              <a:ext cx="386563" cy="38733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468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C</a:t>
              </a:r>
              <a:r>
                <a:rPr lang="es-ES" sz="6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5" name="Elipse 4"/>
            <p:cNvSpPr/>
            <p:nvPr/>
          </p:nvSpPr>
          <p:spPr>
            <a:xfrm>
              <a:off x="3277430" y="1568845"/>
              <a:ext cx="386563" cy="387331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468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C</a:t>
              </a:r>
              <a:r>
                <a:rPr lang="es-ES" sz="6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6" name="Elipse 5"/>
            <p:cNvSpPr/>
            <p:nvPr/>
          </p:nvSpPr>
          <p:spPr>
            <a:xfrm>
              <a:off x="619808" y="2504995"/>
              <a:ext cx="386563" cy="3873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468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A</a:t>
              </a:r>
              <a:r>
                <a:rPr lang="es-ES" sz="6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0" name="Elipse 9"/>
            <p:cNvSpPr/>
            <p:nvPr/>
          </p:nvSpPr>
          <p:spPr>
            <a:xfrm>
              <a:off x="1709795" y="2504995"/>
              <a:ext cx="386563" cy="3873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468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A</a:t>
              </a:r>
              <a:r>
                <a:rPr lang="es-ES" sz="6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1" name="Elipse 10"/>
            <p:cNvSpPr/>
            <p:nvPr/>
          </p:nvSpPr>
          <p:spPr>
            <a:xfrm>
              <a:off x="2799782" y="2504995"/>
              <a:ext cx="386563" cy="3873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468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A</a:t>
              </a:r>
              <a:r>
                <a:rPr lang="es-ES" sz="6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2" name="Elipse 11"/>
            <p:cNvSpPr/>
            <p:nvPr/>
          </p:nvSpPr>
          <p:spPr>
            <a:xfrm>
              <a:off x="3889769" y="2504995"/>
              <a:ext cx="386563" cy="38733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468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A</a:t>
              </a:r>
              <a:r>
                <a:rPr lang="es-ES" sz="6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3" name="Elipse 12"/>
            <p:cNvSpPr/>
            <p:nvPr/>
          </p:nvSpPr>
          <p:spPr>
            <a:xfrm>
              <a:off x="620980" y="3891323"/>
              <a:ext cx="386563" cy="3873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468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T</a:t>
              </a:r>
              <a:r>
                <a:rPr lang="es-ES" sz="6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1710967" y="3891323"/>
              <a:ext cx="386563" cy="3873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468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T</a:t>
              </a:r>
              <a:r>
                <a:rPr lang="es-ES" sz="600" baseline="-25000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2800953" y="3891323"/>
              <a:ext cx="386563" cy="3873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468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T</a:t>
              </a:r>
              <a:r>
                <a:rPr lang="es-ES" sz="600" baseline="-25000" dirty="0">
                  <a:solidFill>
                    <a:schemeClr val="tx1"/>
                  </a:solidFill>
                </a:rPr>
                <a:t>2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3890941" y="3891323"/>
              <a:ext cx="386563" cy="387331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46800" rtlCol="0" anchor="ctr"/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T</a:t>
              </a:r>
              <a:r>
                <a:rPr lang="es-ES" sz="600" baseline="-25000" dirty="0">
                  <a:solidFill>
                    <a:schemeClr val="tx1"/>
                  </a:solidFill>
                </a:rPr>
                <a:t>3</a:t>
              </a:r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396358" y="4575607"/>
              <a:ext cx="299587" cy="3674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S</a:t>
              </a:r>
              <a:r>
                <a:rPr lang="es-ES" sz="600" baseline="-25000" dirty="0">
                  <a:solidFill>
                    <a:schemeClr val="tx1"/>
                  </a:solidFill>
                </a:rPr>
                <a:t>0</a:t>
              </a:r>
            </a:p>
          </p:txBody>
        </p:sp>
        <p:sp>
          <p:nvSpPr>
            <p:cNvPr id="18" name="Rectángulo 17"/>
            <p:cNvSpPr/>
            <p:nvPr/>
          </p:nvSpPr>
          <p:spPr>
            <a:xfrm>
              <a:off x="909709" y="4576792"/>
              <a:ext cx="299587" cy="3674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S</a:t>
              </a:r>
              <a:r>
                <a:rPr lang="es-ES" sz="600" baseline="-25000" dirty="0">
                  <a:solidFill>
                    <a:schemeClr val="tx1"/>
                  </a:solidFill>
                </a:rPr>
                <a:t>19</a:t>
              </a:r>
            </a:p>
          </p:txBody>
        </p:sp>
        <p:sp>
          <p:nvSpPr>
            <p:cNvPr id="20" name="Rectángulo 19"/>
            <p:cNvSpPr/>
            <p:nvPr/>
          </p:nvSpPr>
          <p:spPr>
            <a:xfrm>
              <a:off x="1479872" y="4576792"/>
              <a:ext cx="299587" cy="3674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S</a:t>
              </a:r>
              <a:r>
                <a:rPr lang="es-ES" sz="600" baseline="-25000" dirty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21" name="Rectángulo 20"/>
            <p:cNvSpPr/>
            <p:nvPr/>
          </p:nvSpPr>
          <p:spPr>
            <a:xfrm>
              <a:off x="1993224" y="4577976"/>
              <a:ext cx="299587" cy="3674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S</a:t>
              </a:r>
              <a:r>
                <a:rPr lang="es-ES" sz="600" baseline="-25000" dirty="0">
                  <a:solidFill>
                    <a:schemeClr val="tx1"/>
                  </a:solidFill>
                </a:rPr>
                <a:t>39</a:t>
              </a:r>
            </a:p>
          </p:txBody>
        </p:sp>
        <p:sp>
          <p:nvSpPr>
            <p:cNvPr id="22" name="Rectángulo 21"/>
            <p:cNvSpPr/>
            <p:nvPr/>
          </p:nvSpPr>
          <p:spPr>
            <a:xfrm>
              <a:off x="2571879" y="4576792"/>
              <a:ext cx="299587" cy="3674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S</a:t>
              </a:r>
              <a:r>
                <a:rPr lang="es-ES" sz="600" baseline="-25000" dirty="0">
                  <a:solidFill>
                    <a:schemeClr val="tx1"/>
                  </a:solidFill>
                </a:rPr>
                <a:t>40</a:t>
              </a:r>
            </a:p>
          </p:txBody>
        </p:sp>
        <p:sp>
          <p:nvSpPr>
            <p:cNvPr id="23" name="Rectángulo 22"/>
            <p:cNvSpPr/>
            <p:nvPr/>
          </p:nvSpPr>
          <p:spPr>
            <a:xfrm>
              <a:off x="3085230" y="4577976"/>
              <a:ext cx="299587" cy="3674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S</a:t>
              </a:r>
              <a:r>
                <a:rPr lang="es-ES" sz="600" baseline="-25000" dirty="0">
                  <a:solidFill>
                    <a:schemeClr val="tx1"/>
                  </a:solidFill>
                </a:rPr>
                <a:t>59</a:t>
              </a:r>
            </a:p>
          </p:txBody>
        </p:sp>
        <p:sp>
          <p:nvSpPr>
            <p:cNvPr id="24" name="Rectángulo 23"/>
            <p:cNvSpPr/>
            <p:nvPr/>
          </p:nvSpPr>
          <p:spPr>
            <a:xfrm>
              <a:off x="3674721" y="4577976"/>
              <a:ext cx="299587" cy="3674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S</a:t>
              </a:r>
              <a:r>
                <a:rPr lang="es-ES" sz="600" baseline="-25000" dirty="0">
                  <a:solidFill>
                    <a:schemeClr val="tx1"/>
                  </a:solidFill>
                </a:rPr>
                <a:t>60</a:t>
              </a:r>
            </a:p>
          </p:txBody>
        </p:sp>
        <p:sp>
          <p:nvSpPr>
            <p:cNvPr id="25" name="Rectángulo 24"/>
            <p:cNvSpPr/>
            <p:nvPr/>
          </p:nvSpPr>
          <p:spPr>
            <a:xfrm>
              <a:off x="4188072" y="4579161"/>
              <a:ext cx="299587" cy="367468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s-ES" sz="600" dirty="0">
                  <a:solidFill>
                    <a:schemeClr val="tx1"/>
                  </a:solidFill>
                </a:rPr>
                <a:t>S</a:t>
              </a:r>
              <a:r>
                <a:rPr lang="es-ES" sz="600" baseline="-25000" dirty="0">
                  <a:solidFill>
                    <a:schemeClr val="tx1"/>
                  </a:solidFill>
                </a:rPr>
                <a:t>79</a:t>
              </a:r>
            </a:p>
          </p:txBody>
        </p:sp>
        <p:cxnSp>
          <p:nvCxnSpPr>
            <p:cNvPr id="27" name="Conector recto 26"/>
            <p:cNvCxnSpPr>
              <a:stCxn id="6" idx="7"/>
              <a:endCxn id="4" idx="3"/>
            </p:cNvCxnSpPr>
            <p:nvPr/>
          </p:nvCxnSpPr>
          <p:spPr>
            <a:xfrm flipV="1">
              <a:off x="949760" y="1899453"/>
              <a:ext cx="353634" cy="662265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/>
            <p:cNvCxnSpPr>
              <a:stCxn id="10" idx="1"/>
              <a:endCxn id="4" idx="5"/>
            </p:cNvCxnSpPr>
            <p:nvPr/>
          </p:nvCxnSpPr>
          <p:spPr>
            <a:xfrm flipH="1" flipV="1">
              <a:off x="1576735" y="1899453"/>
              <a:ext cx="189671" cy="662265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/>
            <p:cNvCxnSpPr>
              <a:stCxn id="11" idx="7"/>
              <a:endCxn id="5" idx="3"/>
            </p:cNvCxnSpPr>
            <p:nvPr/>
          </p:nvCxnSpPr>
          <p:spPr>
            <a:xfrm flipV="1">
              <a:off x="3129734" y="1899453"/>
              <a:ext cx="204307" cy="662265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/>
            <p:cNvCxnSpPr>
              <a:stCxn id="12" idx="1"/>
              <a:endCxn id="5" idx="5"/>
            </p:cNvCxnSpPr>
            <p:nvPr/>
          </p:nvCxnSpPr>
          <p:spPr>
            <a:xfrm flipH="1" flipV="1">
              <a:off x="3607382" y="1899453"/>
              <a:ext cx="338998" cy="662265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/>
            <p:cNvCxnSpPr>
              <a:stCxn id="12" idx="1"/>
              <a:endCxn id="4" idx="5"/>
            </p:cNvCxnSpPr>
            <p:nvPr/>
          </p:nvCxnSpPr>
          <p:spPr>
            <a:xfrm flipH="1" flipV="1">
              <a:off x="1576735" y="1899453"/>
              <a:ext cx="2369645" cy="662265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/>
            <p:cNvCxnSpPr>
              <a:stCxn id="11" idx="1"/>
              <a:endCxn id="4" idx="5"/>
            </p:cNvCxnSpPr>
            <p:nvPr/>
          </p:nvCxnSpPr>
          <p:spPr>
            <a:xfrm flipH="1" flipV="1">
              <a:off x="1576735" y="1899453"/>
              <a:ext cx="1279658" cy="662265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43"/>
            <p:cNvCxnSpPr>
              <a:stCxn id="6" idx="7"/>
              <a:endCxn id="5" idx="3"/>
            </p:cNvCxnSpPr>
            <p:nvPr/>
          </p:nvCxnSpPr>
          <p:spPr>
            <a:xfrm flipV="1">
              <a:off x="949760" y="1899453"/>
              <a:ext cx="2384281" cy="662265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44"/>
            <p:cNvCxnSpPr>
              <a:stCxn id="10" idx="7"/>
              <a:endCxn id="5" idx="3"/>
            </p:cNvCxnSpPr>
            <p:nvPr/>
          </p:nvCxnSpPr>
          <p:spPr>
            <a:xfrm flipV="1">
              <a:off x="2039747" y="1899453"/>
              <a:ext cx="1294294" cy="662265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/>
            <p:cNvCxnSpPr>
              <a:stCxn id="13" idx="7"/>
              <a:endCxn id="10" idx="3"/>
            </p:cNvCxnSpPr>
            <p:nvPr/>
          </p:nvCxnSpPr>
          <p:spPr>
            <a:xfrm flipV="1">
              <a:off x="950932" y="2835603"/>
              <a:ext cx="815473" cy="1112443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cto 50"/>
            <p:cNvCxnSpPr>
              <a:stCxn id="6" idx="4"/>
              <a:endCxn id="13" idx="0"/>
            </p:cNvCxnSpPr>
            <p:nvPr/>
          </p:nvCxnSpPr>
          <p:spPr>
            <a:xfrm>
              <a:off x="813090" y="2892326"/>
              <a:ext cx="1171" cy="99899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 recto 55"/>
            <p:cNvCxnSpPr>
              <a:stCxn id="11" idx="3"/>
              <a:endCxn id="14" idx="7"/>
            </p:cNvCxnSpPr>
            <p:nvPr/>
          </p:nvCxnSpPr>
          <p:spPr>
            <a:xfrm flipH="1">
              <a:off x="2040919" y="2835603"/>
              <a:ext cx="815473" cy="1112443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ector recto 56"/>
            <p:cNvCxnSpPr>
              <a:stCxn id="10" idx="4"/>
              <a:endCxn id="14" idx="0"/>
            </p:cNvCxnSpPr>
            <p:nvPr/>
          </p:nvCxnSpPr>
          <p:spPr>
            <a:xfrm>
              <a:off x="1903077" y="2892326"/>
              <a:ext cx="1171" cy="99899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65"/>
            <p:cNvCxnSpPr>
              <a:stCxn id="12" idx="3"/>
              <a:endCxn id="15" idx="7"/>
            </p:cNvCxnSpPr>
            <p:nvPr/>
          </p:nvCxnSpPr>
          <p:spPr>
            <a:xfrm flipH="1">
              <a:off x="3130906" y="2835603"/>
              <a:ext cx="815474" cy="1112443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ector recto 66"/>
            <p:cNvCxnSpPr>
              <a:stCxn id="11" idx="4"/>
              <a:endCxn id="15" idx="0"/>
            </p:cNvCxnSpPr>
            <p:nvPr/>
          </p:nvCxnSpPr>
          <p:spPr>
            <a:xfrm>
              <a:off x="2993064" y="2892326"/>
              <a:ext cx="1171" cy="99899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ector recto 73"/>
            <p:cNvCxnSpPr>
              <a:stCxn id="16" idx="1"/>
              <a:endCxn id="6" idx="5"/>
            </p:cNvCxnSpPr>
            <p:nvPr/>
          </p:nvCxnSpPr>
          <p:spPr>
            <a:xfrm flipH="1" flipV="1">
              <a:off x="949761" y="2835603"/>
              <a:ext cx="2997790" cy="1112443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ector recto 74"/>
            <p:cNvCxnSpPr>
              <a:stCxn id="16" idx="0"/>
              <a:endCxn id="12" idx="4"/>
            </p:cNvCxnSpPr>
            <p:nvPr/>
          </p:nvCxnSpPr>
          <p:spPr>
            <a:xfrm flipH="1" flipV="1">
              <a:off x="4083051" y="2892326"/>
              <a:ext cx="1171" cy="998997"/>
            </a:xfrm>
            <a:prstGeom prst="line">
              <a:avLst/>
            </a:prstGeom>
            <a:ln w="28575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cto 80"/>
            <p:cNvCxnSpPr>
              <a:stCxn id="13" idx="4"/>
              <a:endCxn id="17" idx="0"/>
            </p:cNvCxnSpPr>
            <p:nvPr/>
          </p:nvCxnSpPr>
          <p:spPr>
            <a:xfrm flipH="1">
              <a:off x="546152" y="4278653"/>
              <a:ext cx="268110" cy="296953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/>
            <p:cNvCxnSpPr>
              <a:stCxn id="13" idx="4"/>
              <a:endCxn id="18" idx="0"/>
            </p:cNvCxnSpPr>
            <p:nvPr/>
          </p:nvCxnSpPr>
          <p:spPr>
            <a:xfrm>
              <a:off x="814262" y="4278653"/>
              <a:ext cx="245241" cy="29813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/>
            <p:cNvCxnSpPr>
              <a:stCxn id="14" idx="4"/>
              <a:endCxn id="21" idx="0"/>
            </p:cNvCxnSpPr>
            <p:nvPr/>
          </p:nvCxnSpPr>
          <p:spPr>
            <a:xfrm>
              <a:off x="1904248" y="4278653"/>
              <a:ext cx="238769" cy="299323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cto 88"/>
            <p:cNvCxnSpPr>
              <a:stCxn id="14" idx="4"/>
              <a:endCxn id="20" idx="0"/>
            </p:cNvCxnSpPr>
            <p:nvPr/>
          </p:nvCxnSpPr>
          <p:spPr>
            <a:xfrm flipH="1">
              <a:off x="1629666" y="4278653"/>
              <a:ext cx="274582" cy="29813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93"/>
            <p:cNvCxnSpPr>
              <a:stCxn id="15" idx="4"/>
              <a:endCxn id="23" idx="0"/>
            </p:cNvCxnSpPr>
            <p:nvPr/>
          </p:nvCxnSpPr>
          <p:spPr>
            <a:xfrm>
              <a:off x="2994235" y="4278653"/>
              <a:ext cx="240789" cy="299323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94"/>
            <p:cNvCxnSpPr>
              <a:stCxn id="15" idx="4"/>
              <a:endCxn id="22" idx="0"/>
            </p:cNvCxnSpPr>
            <p:nvPr/>
          </p:nvCxnSpPr>
          <p:spPr>
            <a:xfrm flipH="1">
              <a:off x="2721672" y="4278653"/>
              <a:ext cx="272563" cy="298138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/>
            <p:cNvCxnSpPr>
              <a:stCxn id="16" idx="4"/>
              <a:endCxn id="25" idx="0"/>
            </p:cNvCxnSpPr>
            <p:nvPr/>
          </p:nvCxnSpPr>
          <p:spPr>
            <a:xfrm>
              <a:off x="4084222" y="4278653"/>
              <a:ext cx="253643" cy="300507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cto 100"/>
            <p:cNvCxnSpPr>
              <a:stCxn id="16" idx="4"/>
              <a:endCxn id="24" idx="0"/>
            </p:cNvCxnSpPr>
            <p:nvPr/>
          </p:nvCxnSpPr>
          <p:spPr>
            <a:xfrm flipH="1">
              <a:off x="3824514" y="4278653"/>
              <a:ext cx="259708" cy="299323"/>
            </a:xfrm>
            <a:prstGeom prst="line">
              <a:avLst/>
            </a:prstGeom>
            <a:ln w="19050" cmpd="sng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 recto 106"/>
            <p:cNvCxnSpPr/>
            <p:nvPr/>
          </p:nvCxnSpPr>
          <p:spPr>
            <a:xfrm>
              <a:off x="735349" y="4774239"/>
              <a:ext cx="138348" cy="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ector recto 108"/>
            <p:cNvCxnSpPr/>
            <p:nvPr/>
          </p:nvCxnSpPr>
          <p:spPr>
            <a:xfrm>
              <a:off x="1818863" y="4777798"/>
              <a:ext cx="138348" cy="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ector recto 109"/>
            <p:cNvCxnSpPr/>
            <p:nvPr/>
          </p:nvCxnSpPr>
          <p:spPr>
            <a:xfrm>
              <a:off x="2904712" y="4776612"/>
              <a:ext cx="138348" cy="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ector recto 110"/>
            <p:cNvCxnSpPr/>
            <p:nvPr/>
          </p:nvCxnSpPr>
          <p:spPr>
            <a:xfrm>
              <a:off x="4012963" y="4774239"/>
              <a:ext cx="138348" cy="0"/>
            </a:xfrm>
            <a:prstGeom prst="line">
              <a:avLst/>
            </a:prstGeom>
            <a:ln w="12700" cmpd="sng">
              <a:solidFill>
                <a:srgbClr val="000000"/>
              </a:solidFill>
              <a:prstDash val="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Elipse 57"/>
          <p:cNvSpPr/>
          <p:nvPr/>
        </p:nvSpPr>
        <p:spPr>
          <a:xfrm>
            <a:off x="5579298" y="2660062"/>
            <a:ext cx="386563" cy="387331"/>
          </a:xfrm>
          <a:prstGeom prst="ellipse">
            <a:avLst/>
          </a:prstGeom>
          <a:solidFill>
            <a:srgbClr val="FEFE9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59" name="Elipse 58"/>
          <p:cNvSpPr/>
          <p:nvPr/>
        </p:nvSpPr>
        <p:spPr>
          <a:xfrm>
            <a:off x="7729945" y="2660062"/>
            <a:ext cx="386563" cy="387331"/>
          </a:xfrm>
          <a:prstGeom prst="ellipse">
            <a:avLst/>
          </a:prstGeom>
          <a:solidFill>
            <a:srgbClr val="FEFE95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</a:t>
            </a:r>
            <a:r>
              <a:rPr lang="es-E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0" name="Elipse 59"/>
          <p:cNvSpPr/>
          <p:nvPr/>
        </p:nvSpPr>
        <p:spPr>
          <a:xfrm>
            <a:off x="5012323" y="3576210"/>
            <a:ext cx="386563" cy="3873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1" name="Elipse 60"/>
          <p:cNvSpPr/>
          <p:nvPr/>
        </p:nvSpPr>
        <p:spPr>
          <a:xfrm>
            <a:off x="6102310" y="3576210"/>
            <a:ext cx="386563" cy="3873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2" name="Elipse 61"/>
          <p:cNvSpPr/>
          <p:nvPr/>
        </p:nvSpPr>
        <p:spPr>
          <a:xfrm>
            <a:off x="7192297" y="3576210"/>
            <a:ext cx="386563" cy="3873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3" name="Elipse 62"/>
          <p:cNvSpPr/>
          <p:nvPr/>
        </p:nvSpPr>
        <p:spPr>
          <a:xfrm>
            <a:off x="8282284" y="3576210"/>
            <a:ext cx="386563" cy="387331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A</a:t>
            </a:r>
            <a:r>
              <a:rPr lang="es-E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64" name="Elipse 63"/>
          <p:cNvSpPr/>
          <p:nvPr/>
        </p:nvSpPr>
        <p:spPr>
          <a:xfrm>
            <a:off x="5013495" y="4962538"/>
            <a:ext cx="386563" cy="38733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65" name="Elipse 64"/>
          <p:cNvSpPr/>
          <p:nvPr/>
        </p:nvSpPr>
        <p:spPr>
          <a:xfrm>
            <a:off x="6103482" y="4962538"/>
            <a:ext cx="386563" cy="38733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68" name="Elipse 67"/>
          <p:cNvSpPr/>
          <p:nvPr/>
        </p:nvSpPr>
        <p:spPr>
          <a:xfrm>
            <a:off x="7193468" y="4962538"/>
            <a:ext cx="386563" cy="38733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69" name="Elipse 68"/>
          <p:cNvSpPr/>
          <p:nvPr/>
        </p:nvSpPr>
        <p:spPr>
          <a:xfrm>
            <a:off x="8283456" y="4962538"/>
            <a:ext cx="386563" cy="387331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46800"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T</a:t>
            </a:r>
            <a:r>
              <a:rPr lang="es-ES" baseline="-25000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70" name="Rectángulo 69"/>
          <p:cNvSpPr/>
          <p:nvPr/>
        </p:nvSpPr>
        <p:spPr>
          <a:xfrm>
            <a:off x="4808873" y="5646822"/>
            <a:ext cx="299587" cy="367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71" name="Rectángulo 70"/>
          <p:cNvSpPr/>
          <p:nvPr/>
        </p:nvSpPr>
        <p:spPr>
          <a:xfrm>
            <a:off x="5322224" y="5648007"/>
            <a:ext cx="299587" cy="367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19</a:t>
            </a:r>
          </a:p>
        </p:txBody>
      </p:sp>
      <p:sp>
        <p:nvSpPr>
          <p:cNvPr id="72" name="Rectángulo 71"/>
          <p:cNvSpPr/>
          <p:nvPr/>
        </p:nvSpPr>
        <p:spPr>
          <a:xfrm>
            <a:off x="5882387" y="5648007"/>
            <a:ext cx="299587" cy="367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20</a:t>
            </a:r>
          </a:p>
        </p:txBody>
      </p:sp>
      <p:sp>
        <p:nvSpPr>
          <p:cNvPr id="73" name="Rectángulo 72"/>
          <p:cNvSpPr/>
          <p:nvPr/>
        </p:nvSpPr>
        <p:spPr>
          <a:xfrm>
            <a:off x="6395739" y="5649191"/>
            <a:ext cx="299587" cy="367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39</a:t>
            </a:r>
          </a:p>
        </p:txBody>
      </p:sp>
      <p:sp>
        <p:nvSpPr>
          <p:cNvPr id="76" name="Rectángulo 75"/>
          <p:cNvSpPr/>
          <p:nvPr/>
        </p:nvSpPr>
        <p:spPr>
          <a:xfrm>
            <a:off x="6974394" y="5648007"/>
            <a:ext cx="299587" cy="367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40</a:t>
            </a:r>
          </a:p>
        </p:txBody>
      </p:sp>
      <p:sp>
        <p:nvSpPr>
          <p:cNvPr id="77" name="Rectángulo 76"/>
          <p:cNvSpPr/>
          <p:nvPr/>
        </p:nvSpPr>
        <p:spPr>
          <a:xfrm>
            <a:off x="7487745" y="5649191"/>
            <a:ext cx="299587" cy="367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59</a:t>
            </a:r>
          </a:p>
        </p:txBody>
      </p:sp>
      <p:sp>
        <p:nvSpPr>
          <p:cNvPr id="78" name="Rectángulo 77"/>
          <p:cNvSpPr/>
          <p:nvPr/>
        </p:nvSpPr>
        <p:spPr>
          <a:xfrm>
            <a:off x="8077236" y="5649191"/>
            <a:ext cx="299587" cy="367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60</a:t>
            </a:r>
          </a:p>
        </p:txBody>
      </p:sp>
      <p:sp>
        <p:nvSpPr>
          <p:cNvPr id="79" name="Rectángulo 78"/>
          <p:cNvSpPr/>
          <p:nvPr/>
        </p:nvSpPr>
        <p:spPr>
          <a:xfrm>
            <a:off x="8590587" y="5650376"/>
            <a:ext cx="299587" cy="3674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468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S</a:t>
            </a:r>
            <a:r>
              <a:rPr lang="es-ES" baseline="-25000" dirty="0">
                <a:solidFill>
                  <a:schemeClr val="tx1"/>
                </a:solidFill>
              </a:rPr>
              <a:t>79</a:t>
            </a:r>
          </a:p>
        </p:txBody>
      </p:sp>
      <p:cxnSp>
        <p:nvCxnSpPr>
          <p:cNvPr id="80" name="Conector recto 79"/>
          <p:cNvCxnSpPr>
            <a:stCxn id="60" idx="0"/>
            <a:endCxn id="58" idx="3"/>
          </p:cNvCxnSpPr>
          <p:nvPr/>
        </p:nvCxnSpPr>
        <p:spPr>
          <a:xfrm flipV="1">
            <a:off x="5205605" y="2990670"/>
            <a:ext cx="430304" cy="58554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82"/>
          <p:cNvCxnSpPr>
            <a:stCxn id="61" idx="1"/>
            <a:endCxn id="58" idx="4"/>
          </p:cNvCxnSpPr>
          <p:nvPr/>
        </p:nvCxnSpPr>
        <p:spPr>
          <a:xfrm flipH="1" flipV="1">
            <a:off x="5772580" y="3047393"/>
            <a:ext cx="386341" cy="58554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Conector recto 83"/>
          <p:cNvCxnSpPr>
            <a:stCxn id="62" idx="7"/>
            <a:endCxn id="59" idx="4"/>
          </p:cNvCxnSpPr>
          <p:nvPr/>
        </p:nvCxnSpPr>
        <p:spPr>
          <a:xfrm flipV="1">
            <a:off x="7522249" y="3047393"/>
            <a:ext cx="400978" cy="58554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ector recto 84"/>
          <p:cNvCxnSpPr>
            <a:stCxn id="63" idx="0"/>
            <a:endCxn id="59" idx="5"/>
          </p:cNvCxnSpPr>
          <p:nvPr/>
        </p:nvCxnSpPr>
        <p:spPr>
          <a:xfrm flipH="1" flipV="1">
            <a:off x="8059897" y="2990670"/>
            <a:ext cx="415669" cy="585540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cto 85"/>
          <p:cNvCxnSpPr>
            <a:stCxn id="63" idx="1"/>
            <a:endCxn id="58" idx="6"/>
          </p:cNvCxnSpPr>
          <p:nvPr/>
        </p:nvCxnSpPr>
        <p:spPr>
          <a:xfrm flipH="1" flipV="1">
            <a:off x="5965861" y="2853728"/>
            <a:ext cx="2373034" cy="779205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cto 86"/>
          <p:cNvCxnSpPr>
            <a:stCxn id="62" idx="1"/>
            <a:endCxn id="58" idx="5"/>
          </p:cNvCxnSpPr>
          <p:nvPr/>
        </p:nvCxnSpPr>
        <p:spPr>
          <a:xfrm flipH="1" flipV="1">
            <a:off x="5909250" y="2990670"/>
            <a:ext cx="1339658" cy="64226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Conector recto 89"/>
          <p:cNvCxnSpPr>
            <a:stCxn id="60" idx="7"/>
            <a:endCxn id="59" idx="2"/>
          </p:cNvCxnSpPr>
          <p:nvPr/>
        </p:nvCxnSpPr>
        <p:spPr>
          <a:xfrm flipV="1">
            <a:off x="5342275" y="2853728"/>
            <a:ext cx="2387670" cy="779205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ector recto 90"/>
          <p:cNvCxnSpPr>
            <a:stCxn id="61" idx="7"/>
            <a:endCxn id="59" idx="3"/>
          </p:cNvCxnSpPr>
          <p:nvPr/>
        </p:nvCxnSpPr>
        <p:spPr>
          <a:xfrm flipV="1">
            <a:off x="6432262" y="2990670"/>
            <a:ext cx="1354294" cy="64226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Conector recto 91"/>
          <p:cNvCxnSpPr>
            <a:stCxn id="64" idx="7"/>
            <a:endCxn id="61" idx="3"/>
          </p:cNvCxnSpPr>
          <p:nvPr/>
        </p:nvCxnSpPr>
        <p:spPr>
          <a:xfrm flipV="1">
            <a:off x="5343447" y="3906818"/>
            <a:ext cx="815473" cy="111244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Conector recto 92"/>
          <p:cNvCxnSpPr>
            <a:stCxn id="60" idx="4"/>
            <a:endCxn id="64" idx="0"/>
          </p:cNvCxnSpPr>
          <p:nvPr/>
        </p:nvCxnSpPr>
        <p:spPr>
          <a:xfrm>
            <a:off x="5205605" y="3963541"/>
            <a:ext cx="1171" cy="99899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Conector recto 95"/>
          <p:cNvCxnSpPr>
            <a:stCxn id="60" idx="5"/>
            <a:endCxn id="65" idx="1"/>
          </p:cNvCxnSpPr>
          <p:nvPr/>
        </p:nvCxnSpPr>
        <p:spPr>
          <a:xfrm>
            <a:off x="5342275" y="3906818"/>
            <a:ext cx="817818" cy="111244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Conector recto 96"/>
          <p:cNvCxnSpPr>
            <a:stCxn id="61" idx="4"/>
            <a:endCxn id="65" idx="0"/>
          </p:cNvCxnSpPr>
          <p:nvPr/>
        </p:nvCxnSpPr>
        <p:spPr>
          <a:xfrm>
            <a:off x="6295592" y="3963541"/>
            <a:ext cx="1171" cy="99899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/>
          <p:cNvCxnSpPr>
            <a:stCxn id="63" idx="3"/>
            <a:endCxn id="68" idx="7"/>
          </p:cNvCxnSpPr>
          <p:nvPr/>
        </p:nvCxnSpPr>
        <p:spPr>
          <a:xfrm flipH="1">
            <a:off x="7523421" y="3906818"/>
            <a:ext cx="815474" cy="111244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/>
          <p:cNvCxnSpPr>
            <a:stCxn id="62" idx="4"/>
            <a:endCxn id="68" idx="0"/>
          </p:cNvCxnSpPr>
          <p:nvPr/>
        </p:nvCxnSpPr>
        <p:spPr>
          <a:xfrm>
            <a:off x="7385579" y="3963541"/>
            <a:ext cx="1171" cy="99899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Conector recto 101"/>
          <p:cNvCxnSpPr>
            <a:stCxn id="69" idx="1"/>
            <a:endCxn id="62" idx="5"/>
          </p:cNvCxnSpPr>
          <p:nvPr/>
        </p:nvCxnSpPr>
        <p:spPr>
          <a:xfrm flipH="1" flipV="1">
            <a:off x="7522249" y="3906818"/>
            <a:ext cx="817818" cy="1112443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Conector recto 102"/>
          <p:cNvCxnSpPr>
            <a:stCxn id="69" idx="0"/>
            <a:endCxn id="63" idx="4"/>
          </p:cNvCxnSpPr>
          <p:nvPr/>
        </p:nvCxnSpPr>
        <p:spPr>
          <a:xfrm flipH="1" flipV="1">
            <a:off x="8475566" y="3963541"/>
            <a:ext cx="1171" cy="998997"/>
          </a:xfrm>
          <a:prstGeom prst="line">
            <a:avLst/>
          </a:prstGeom>
          <a:ln w="28575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Conector recto 103"/>
          <p:cNvCxnSpPr>
            <a:stCxn id="64" idx="3"/>
            <a:endCxn id="70" idx="0"/>
          </p:cNvCxnSpPr>
          <p:nvPr/>
        </p:nvCxnSpPr>
        <p:spPr>
          <a:xfrm flipH="1">
            <a:off x="4958667" y="5293146"/>
            <a:ext cx="111439" cy="353676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104"/>
          <p:cNvCxnSpPr>
            <a:stCxn id="64" idx="5"/>
            <a:endCxn id="71" idx="0"/>
          </p:cNvCxnSpPr>
          <p:nvPr/>
        </p:nvCxnSpPr>
        <p:spPr>
          <a:xfrm>
            <a:off x="5343447" y="5293146"/>
            <a:ext cx="128571" cy="35486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Conector recto 105"/>
          <p:cNvCxnSpPr>
            <a:stCxn id="65" idx="5"/>
            <a:endCxn id="73" idx="0"/>
          </p:cNvCxnSpPr>
          <p:nvPr/>
        </p:nvCxnSpPr>
        <p:spPr>
          <a:xfrm>
            <a:off x="6433434" y="5293146"/>
            <a:ext cx="112099" cy="35604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107"/>
          <p:cNvCxnSpPr>
            <a:stCxn id="65" idx="3"/>
            <a:endCxn id="72" idx="0"/>
          </p:cNvCxnSpPr>
          <p:nvPr/>
        </p:nvCxnSpPr>
        <p:spPr>
          <a:xfrm flipH="1">
            <a:off x="6032181" y="5293146"/>
            <a:ext cx="127912" cy="35486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Conector recto 111"/>
          <p:cNvCxnSpPr>
            <a:stCxn id="68" idx="5"/>
            <a:endCxn id="77" idx="0"/>
          </p:cNvCxnSpPr>
          <p:nvPr/>
        </p:nvCxnSpPr>
        <p:spPr>
          <a:xfrm>
            <a:off x="7523420" y="5293146"/>
            <a:ext cx="114119" cy="35604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Conector recto 112"/>
          <p:cNvCxnSpPr>
            <a:stCxn id="68" idx="3"/>
            <a:endCxn id="76" idx="0"/>
          </p:cNvCxnSpPr>
          <p:nvPr/>
        </p:nvCxnSpPr>
        <p:spPr>
          <a:xfrm flipH="1">
            <a:off x="7124188" y="5293146"/>
            <a:ext cx="125891" cy="354861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Conector recto 113"/>
          <p:cNvCxnSpPr>
            <a:stCxn id="69" idx="5"/>
            <a:endCxn id="79" idx="0"/>
          </p:cNvCxnSpPr>
          <p:nvPr/>
        </p:nvCxnSpPr>
        <p:spPr>
          <a:xfrm>
            <a:off x="8613408" y="5293146"/>
            <a:ext cx="126973" cy="357230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Conector recto 114"/>
          <p:cNvCxnSpPr>
            <a:stCxn id="69" idx="3"/>
            <a:endCxn id="78" idx="0"/>
          </p:cNvCxnSpPr>
          <p:nvPr/>
        </p:nvCxnSpPr>
        <p:spPr>
          <a:xfrm flipH="1">
            <a:off x="8227030" y="5293146"/>
            <a:ext cx="113037" cy="356045"/>
          </a:xfrm>
          <a:prstGeom prst="line">
            <a:avLst/>
          </a:prstGeom>
          <a:ln w="1270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Conector recto 115"/>
          <p:cNvCxnSpPr/>
          <p:nvPr/>
        </p:nvCxnSpPr>
        <p:spPr>
          <a:xfrm>
            <a:off x="5147864" y="5505420"/>
            <a:ext cx="138348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Conector recto 116"/>
          <p:cNvCxnSpPr/>
          <p:nvPr/>
        </p:nvCxnSpPr>
        <p:spPr>
          <a:xfrm>
            <a:off x="6221378" y="5508979"/>
            <a:ext cx="138348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Conector recto 117"/>
          <p:cNvCxnSpPr/>
          <p:nvPr/>
        </p:nvCxnSpPr>
        <p:spPr>
          <a:xfrm>
            <a:off x="7307227" y="5507793"/>
            <a:ext cx="138348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Conector recto 118"/>
          <p:cNvCxnSpPr/>
          <p:nvPr/>
        </p:nvCxnSpPr>
        <p:spPr>
          <a:xfrm>
            <a:off x="8415478" y="5505420"/>
            <a:ext cx="138348" cy="0"/>
          </a:xfrm>
          <a:prstGeom prst="line">
            <a:avLst/>
          </a:prstGeom>
          <a:ln w="12700" cmpd="sng">
            <a:solidFill>
              <a:srgbClr val="000000"/>
            </a:solidFill>
            <a:prstDash val="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442" y="332656"/>
            <a:ext cx="3780769" cy="1872208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2934"/>
            <a:ext cx="3086100" cy="12319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12576" y="2348880"/>
            <a:ext cx="511662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3843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Torii</a:t>
            </a:r>
            <a:endParaRPr lang="es-ES_tradnl" dirty="0"/>
          </a:p>
        </p:txBody>
      </p:sp>
      <p:pic>
        <p:nvPicPr>
          <p:cNvPr id="34" name="Imagen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052736"/>
            <a:ext cx="9144000" cy="555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54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624"/>
            <a:ext cx="8229600" cy="1143000"/>
          </a:xfrm>
        </p:spPr>
        <p:txBody>
          <a:bodyPr/>
          <a:lstStyle/>
          <a:p>
            <a:r>
              <a:rPr lang="es-ES"/>
              <a:t>paris</a:t>
            </a:r>
            <a:endParaRPr lang="es-ES" dirty="0"/>
          </a:p>
        </p:txBody>
      </p:sp>
      <p:sp>
        <p:nvSpPr>
          <p:cNvPr id="28" name="CuadroTexto 27"/>
          <p:cNvSpPr txBox="1"/>
          <p:nvPr/>
        </p:nvSpPr>
        <p:spPr>
          <a:xfrm>
            <a:off x="10310182" y="4099396"/>
            <a:ext cx="184666" cy="369332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endParaRPr lang="es-ES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533" y="1052736"/>
            <a:ext cx="9345061" cy="580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028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Interlink</a:t>
            </a:r>
            <a:br>
              <a:rPr lang="es-ES" dirty="0"/>
            </a:b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" dirty="0" err="1"/>
              <a:t>less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of servers </a:t>
            </a:r>
            <a:r>
              <a:rPr lang="es-ES" dirty="0" err="1"/>
              <a:t>to</a:t>
            </a:r>
            <a:r>
              <a:rPr lang="es-ES" dirty="0"/>
              <a:t> be </a:t>
            </a:r>
            <a:r>
              <a:rPr lang="es-ES" dirty="0" err="1"/>
              <a:t>connected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topology</a:t>
            </a:r>
            <a:r>
              <a:rPr lang="es-ES" dirty="0"/>
              <a:t> server </a:t>
            </a:r>
            <a:r>
              <a:rPr lang="es-ES" dirty="0" err="1"/>
              <a:t>computation</a:t>
            </a:r>
            <a:r>
              <a:rPr lang="es-ES" dirty="0"/>
              <a:t> </a:t>
            </a:r>
            <a:r>
              <a:rPr lang="es-ES" dirty="0" err="1"/>
              <a:t>resource</a:t>
            </a:r>
            <a:r>
              <a:rPr lang="es-ES" dirty="0"/>
              <a:t> </a:t>
            </a:r>
            <a:r>
              <a:rPr lang="es-ES" dirty="0" err="1"/>
              <a:t>utilization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mostly</a:t>
            </a:r>
            <a:r>
              <a:rPr lang="es-ES" dirty="0"/>
              <a:t> </a:t>
            </a:r>
            <a:r>
              <a:rPr lang="es-ES" dirty="0" err="1"/>
              <a:t>under</a:t>
            </a:r>
            <a:r>
              <a:rPr lang="es-ES" dirty="0"/>
              <a:t> 50 </a:t>
            </a:r>
            <a:r>
              <a:rPr lang="es-ES" dirty="0" err="1"/>
              <a:t>percent</a:t>
            </a:r>
            <a:r>
              <a:rPr lang="es-ES" dirty="0"/>
              <a:t> in </a:t>
            </a:r>
            <a:r>
              <a:rPr lang="es-ES" dirty="0" err="1"/>
              <a:t>today’s</a:t>
            </a:r>
            <a:r>
              <a:rPr lang="es-ES" dirty="0"/>
              <a:t> </a:t>
            </a:r>
            <a:r>
              <a:rPr lang="es-ES" dirty="0" err="1"/>
              <a:t>DCs</a:t>
            </a:r>
            <a:r>
              <a:rPr lang="es-ES" dirty="0"/>
              <a:t> [18] </a:t>
            </a:r>
          </a:p>
          <a:p>
            <a:pPr lvl="1"/>
            <a:r>
              <a:rPr lang="es-ES" dirty="0"/>
              <a:t>C. </a:t>
            </a:r>
            <a:r>
              <a:rPr lang="es-ES" dirty="0" err="1"/>
              <a:t>Guo</a:t>
            </a:r>
            <a:r>
              <a:rPr lang="es-ES" dirty="0"/>
              <a:t>, H. </a:t>
            </a:r>
            <a:r>
              <a:rPr lang="es-ES" dirty="0" err="1"/>
              <a:t>Wu</a:t>
            </a:r>
            <a:r>
              <a:rPr lang="es-ES" dirty="0"/>
              <a:t>, K. Tan, L. </a:t>
            </a:r>
            <a:r>
              <a:rPr lang="es-ES" dirty="0" err="1"/>
              <a:t>Shi</a:t>
            </a:r>
            <a:r>
              <a:rPr lang="es-ES" dirty="0"/>
              <a:t>, Y. Zhang, and S. Lu, “A </a:t>
            </a:r>
            <a:r>
              <a:rPr lang="es-ES" dirty="0" err="1"/>
              <a:t>Scalable</a:t>
            </a:r>
            <a:r>
              <a:rPr lang="es-ES" dirty="0"/>
              <a:t> and </a:t>
            </a:r>
            <a:r>
              <a:rPr lang="es-ES" dirty="0" err="1"/>
              <a:t>Fault-Tolerant</a:t>
            </a:r>
            <a:r>
              <a:rPr lang="es-ES" dirty="0"/>
              <a:t> Network </a:t>
            </a:r>
            <a:r>
              <a:rPr lang="es-ES" dirty="0" err="1"/>
              <a:t>Structure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Data Centers,” </a:t>
            </a:r>
            <a:r>
              <a:rPr lang="es-ES" dirty="0" err="1"/>
              <a:t>Proc</a:t>
            </a:r>
            <a:r>
              <a:rPr lang="es-ES" dirty="0"/>
              <a:t>. </a:t>
            </a:r>
          </a:p>
          <a:p>
            <a:pPr lvl="1"/>
            <a:r>
              <a:rPr lang="es-ES" dirty="0" err="1"/>
              <a:t>distribution</a:t>
            </a:r>
            <a:r>
              <a:rPr lang="es-ES" dirty="0"/>
              <a:t> of </a:t>
            </a:r>
            <a:r>
              <a:rPr lang="es-ES" dirty="0" err="1"/>
              <a:t>flows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5-10 </a:t>
            </a:r>
            <a:r>
              <a:rPr lang="es-ES" dirty="0" err="1"/>
              <a:t>percent</a:t>
            </a:r>
            <a:r>
              <a:rPr lang="es-ES" dirty="0"/>
              <a:t> </a:t>
            </a:r>
            <a:r>
              <a:rPr lang="es-ES" dirty="0" err="1"/>
              <a:t>better</a:t>
            </a:r>
            <a:r>
              <a:rPr lang="es-ES" dirty="0"/>
              <a:t> </a:t>
            </a:r>
            <a:r>
              <a:rPr lang="es-ES" dirty="0" err="1"/>
              <a:t>than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of canonical </a:t>
            </a:r>
            <a:r>
              <a:rPr lang="es-ES" dirty="0" err="1"/>
              <a:t>tree</a:t>
            </a:r>
            <a:r>
              <a:rPr lang="es-ES" dirty="0"/>
              <a:t> </a:t>
            </a:r>
          </a:p>
          <a:p>
            <a:pPr lvl="1"/>
            <a:endParaRPr lang="es-ES" dirty="0"/>
          </a:p>
          <a:p>
            <a:pPr lvl="1"/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32934"/>
            <a:ext cx="3086100" cy="123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6158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624"/>
            <a:ext cx="8229600" cy="1143000"/>
          </a:xfrm>
        </p:spPr>
        <p:txBody>
          <a:bodyPr/>
          <a:lstStyle/>
          <a:p>
            <a:r>
              <a:rPr lang="es-ES" dirty="0"/>
              <a:t>Internet </a:t>
            </a:r>
            <a:r>
              <a:rPr lang="es-ES" dirty="0" err="1"/>
              <a:t>access</a:t>
            </a:r>
            <a:endParaRPr lang="es-ES" sz="1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9826" y="1412776"/>
            <a:ext cx="3686390" cy="4266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8049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F4ADDE60-702B-F542-9A44-4453E8AF5AFC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5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_tradnl" dirty="0">
                <a:latin typeface="Arial Black" charset="0"/>
              </a:rPr>
              <a:t>a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400" dirty="0" err="1"/>
              <a:t>Space</a:t>
            </a:r>
            <a:r>
              <a:rPr lang="es-ES" sz="1400" dirty="0"/>
              <a:t> </a:t>
            </a:r>
            <a:r>
              <a:rPr lang="es-ES" sz="1400" dirty="0" err="1"/>
              <a:t>Shuffle</a:t>
            </a:r>
            <a:r>
              <a:rPr lang="es-ES" sz="1400" dirty="0"/>
              <a:t>: A </a:t>
            </a:r>
            <a:r>
              <a:rPr lang="es-ES" sz="1400" dirty="0" err="1"/>
              <a:t>Scalable</a:t>
            </a:r>
            <a:r>
              <a:rPr lang="es-ES" sz="1400" dirty="0"/>
              <a:t>, Flexible, and High-Performance Data Center Network </a:t>
            </a:r>
          </a:p>
          <a:p>
            <a:endParaRPr lang="es-ES" sz="1400" dirty="0">
              <a:effectLst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236" y="2286000"/>
            <a:ext cx="5280164" cy="387930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0"/>
            <a:ext cx="3778732" cy="40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96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624"/>
            <a:ext cx="8229600" cy="1143000"/>
          </a:xfrm>
        </p:spPr>
        <p:txBody>
          <a:bodyPr/>
          <a:lstStyle/>
          <a:p>
            <a:r>
              <a:rPr lang="es-ES" dirty="0"/>
              <a:t>Internet </a:t>
            </a:r>
            <a:r>
              <a:rPr lang="es-ES" dirty="0" err="1"/>
              <a:t>access</a:t>
            </a:r>
            <a:endParaRPr lang="es-ES" sz="1000" dirty="0"/>
          </a:p>
        </p:txBody>
      </p:sp>
      <p:pic>
        <p:nvPicPr>
          <p:cNvPr id="120" name="Imagen 11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08720"/>
            <a:ext cx="6264696" cy="568863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CuadroTexto 3"/>
          <p:cNvSpPr txBox="1"/>
          <p:nvPr/>
        </p:nvSpPr>
        <p:spPr>
          <a:xfrm>
            <a:off x="3923928" y="2132856"/>
            <a:ext cx="2016224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protocolo de redundancia,  </a:t>
            </a:r>
            <a:r>
              <a:rPr lang="es-ES" dirty="0" err="1"/>
              <a:t>hrsp</a:t>
            </a:r>
            <a:endParaRPr lang="es-ES" dirty="0"/>
          </a:p>
          <a:p>
            <a:endParaRPr lang="es-ES" dirty="0"/>
          </a:p>
        </p:txBody>
      </p:sp>
      <p:sp>
        <p:nvSpPr>
          <p:cNvPr id="8" name="CuadroTexto 7"/>
          <p:cNvSpPr txBox="1"/>
          <p:nvPr/>
        </p:nvSpPr>
        <p:spPr>
          <a:xfrm>
            <a:off x="3059832" y="2852936"/>
            <a:ext cx="338437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router con 4 </a:t>
            </a:r>
            <a:r>
              <a:rPr lang="es-ES" dirty="0" err="1"/>
              <a:t>port</a:t>
            </a:r>
            <a:r>
              <a:rPr lang="es-ES" dirty="0"/>
              <a:t> y 64 </a:t>
            </a:r>
            <a:r>
              <a:rPr lang="es-ES" dirty="0" err="1"/>
              <a:t>port</a:t>
            </a:r>
            <a:r>
              <a:rPr lang="es-ES" dirty="0"/>
              <a:t> </a:t>
            </a:r>
            <a:r>
              <a:rPr lang="es-ES" dirty="0" err="1"/>
              <a:t>vlan</a:t>
            </a:r>
            <a:r>
              <a:rPr lang="es-ES" dirty="0"/>
              <a:t> (1port/</a:t>
            </a:r>
            <a:r>
              <a:rPr lang="es-ES" dirty="0" err="1"/>
              <a:t>core</a:t>
            </a:r>
            <a:r>
              <a:rPr lang="es-ES" dirty="0"/>
              <a:t>)+1 puente con 65 </a:t>
            </a:r>
            <a:r>
              <a:rPr lang="es-ES" dirty="0" err="1"/>
              <a:t>ports</a:t>
            </a:r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779912" y="3645024"/>
            <a:ext cx="2664296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s-ES" dirty="0"/>
              <a:t>Red VL2 con 64 </a:t>
            </a:r>
            <a:r>
              <a:rPr lang="es-ES" dirty="0" err="1"/>
              <a:t>cores</a:t>
            </a:r>
            <a:r>
              <a:rPr lang="es-ES" dirty="0"/>
              <a:t>, 85.000 servers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280" y="1556792"/>
            <a:ext cx="1418246" cy="128373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4248" y="3068960"/>
            <a:ext cx="2224126" cy="1152128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080" y="4985792"/>
            <a:ext cx="3780769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66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84624"/>
            <a:ext cx="8229600" cy="1143000"/>
          </a:xfrm>
        </p:spPr>
        <p:txBody>
          <a:bodyPr/>
          <a:lstStyle/>
          <a:p>
            <a:r>
              <a:rPr lang="es-ES" dirty="0"/>
              <a:t>Internet </a:t>
            </a:r>
            <a:r>
              <a:rPr lang="es-ES" dirty="0" err="1"/>
              <a:t>access</a:t>
            </a:r>
            <a:br>
              <a:rPr lang="es-ES" dirty="0"/>
            </a:br>
            <a:r>
              <a:rPr lang="es-ES" sz="1000" dirty="0"/>
              <a:t>Linux </a:t>
            </a:r>
            <a:r>
              <a:rPr lang="es-ES" sz="1000" dirty="0" err="1"/>
              <a:t>on</a:t>
            </a:r>
            <a:r>
              <a:rPr lang="es-ES" sz="1000" dirty="0"/>
              <a:t> IBM </a:t>
            </a:r>
            <a:r>
              <a:rPr lang="es-ES" sz="1000" dirty="0" err="1"/>
              <a:t>zSeries</a:t>
            </a:r>
            <a:r>
              <a:rPr lang="es-ES" sz="1000" dirty="0"/>
              <a:t> and S/390: </a:t>
            </a:r>
            <a:br>
              <a:rPr lang="es-ES" sz="1000" dirty="0"/>
            </a:br>
            <a:r>
              <a:rPr lang="es-ES" sz="1000" dirty="0"/>
              <a:t>Virtual Router </a:t>
            </a:r>
            <a:r>
              <a:rPr lang="es-ES" sz="1000" dirty="0" err="1"/>
              <a:t>Redundancy</a:t>
            </a:r>
            <a:r>
              <a:rPr lang="es-ES" sz="1000" dirty="0"/>
              <a:t> </a:t>
            </a:r>
            <a:r>
              <a:rPr lang="es-ES" sz="1000" dirty="0" err="1"/>
              <a:t>Protocol</a:t>
            </a:r>
            <a:r>
              <a:rPr lang="es-ES" sz="1000" dirty="0"/>
              <a:t> </a:t>
            </a:r>
            <a:r>
              <a:rPr lang="es-ES" sz="1000" dirty="0" err="1"/>
              <a:t>on</a:t>
            </a:r>
            <a:r>
              <a:rPr lang="es-ES" sz="1000" dirty="0"/>
              <a:t> VM </a:t>
            </a:r>
            <a:r>
              <a:rPr lang="es-ES" sz="1000" dirty="0" err="1"/>
              <a:t>Guest</a:t>
            </a:r>
            <a:r>
              <a:rPr lang="es-ES" sz="1000" dirty="0"/>
              <a:t> </a:t>
            </a:r>
            <a:r>
              <a:rPr lang="es-ES" sz="1000" dirty="0" err="1"/>
              <a:t>LANs</a:t>
            </a:r>
            <a:r>
              <a:rPr lang="es-ES" sz="1000" dirty="0"/>
              <a:t> </a:t>
            </a:r>
            <a:br>
              <a:rPr lang="es-ES" sz="1000" dirty="0"/>
            </a:br>
            <a:endParaRPr lang="es-ES" sz="1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287" y="836712"/>
            <a:ext cx="4360170" cy="319263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460" y="2420888"/>
            <a:ext cx="4189779" cy="3183012"/>
          </a:xfrm>
          <a:prstGeom prst="rect">
            <a:avLst/>
          </a:prstGeom>
        </p:spPr>
      </p:pic>
      <p:pic>
        <p:nvPicPr>
          <p:cNvPr id="120" name="Imagen 119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77072"/>
            <a:ext cx="3888432" cy="25202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080878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7544" y="-243408"/>
            <a:ext cx="8229600" cy="1143000"/>
          </a:xfrm>
        </p:spPr>
        <p:txBody>
          <a:bodyPr/>
          <a:lstStyle/>
          <a:p>
            <a:r>
              <a:rPr lang="es-ES" dirty="0"/>
              <a:t>Internet </a:t>
            </a:r>
            <a:r>
              <a:rPr lang="es-ES" dirty="0" err="1"/>
              <a:t>access</a:t>
            </a:r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200" y="1651000"/>
            <a:ext cx="5435600" cy="35433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725144"/>
            <a:ext cx="3259824" cy="213285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043" y="4437112"/>
            <a:ext cx="2704025" cy="2160240"/>
          </a:xfrm>
          <a:prstGeom prst="rect">
            <a:avLst/>
          </a:prstGeom>
        </p:spPr>
      </p:pic>
      <p:sp>
        <p:nvSpPr>
          <p:cNvPr id="9" name="Marcador de contenido 2"/>
          <p:cNvSpPr>
            <a:spLocks noGrp="1"/>
          </p:cNvSpPr>
          <p:nvPr>
            <p:ph idx="1"/>
          </p:nvPr>
        </p:nvSpPr>
        <p:spPr>
          <a:xfrm>
            <a:off x="251520" y="620688"/>
            <a:ext cx="8229600" cy="1540767"/>
          </a:xfrm>
        </p:spPr>
        <p:txBody>
          <a:bodyPr>
            <a:normAutofit/>
          </a:bodyPr>
          <a:lstStyle/>
          <a:p>
            <a:r>
              <a:rPr lang="es-ES" sz="1600" dirty="0"/>
              <a:t>referencias cisco:</a:t>
            </a:r>
          </a:p>
          <a:p>
            <a:pPr lvl="1"/>
            <a:r>
              <a:rPr lang="es-ES" sz="1200" dirty="0"/>
              <a:t>2004 Data Center: Load </a:t>
            </a:r>
            <a:r>
              <a:rPr lang="es-ES" sz="1200" dirty="0" err="1"/>
              <a:t>Balancing</a:t>
            </a:r>
            <a:r>
              <a:rPr lang="es-ES" sz="1200" dirty="0"/>
              <a:t> Data Center</a:t>
            </a:r>
          </a:p>
          <a:p>
            <a:pPr lvl="1"/>
            <a:r>
              <a:rPr lang="es-ES" sz="1200" dirty="0"/>
              <a:t>2007 Cisco Data Center </a:t>
            </a:r>
            <a:r>
              <a:rPr lang="es-ES" sz="1200" dirty="0" err="1"/>
              <a:t>Infrastructure</a:t>
            </a:r>
            <a:r>
              <a:rPr lang="es-ES" sz="1200" dirty="0"/>
              <a:t> 2.5 </a:t>
            </a:r>
            <a:r>
              <a:rPr lang="es-ES" sz="1200" dirty="0" err="1"/>
              <a:t>Design</a:t>
            </a:r>
            <a:r>
              <a:rPr lang="es-ES" sz="1200" dirty="0"/>
              <a:t> Guide</a:t>
            </a:r>
          </a:p>
          <a:p>
            <a:pPr lvl="1"/>
            <a:r>
              <a:rPr lang="es-ES" sz="1200" dirty="0"/>
              <a:t>2012 </a:t>
            </a:r>
            <a:r>
              <a:rPr lang="es-ES" sz="1200" dirty="0" err="1"/>
              <a:t>Virtualized</a:t>
            </a:r>
            <a:r>
              <a:rPr lang="es-ES" sz="1200" dirty="0"/>
              <a:t> </a:t>
            </a:r>
            <a:r>
              <a:rPr lang="es-ES" sz="1200" dirty="0" err="1"/>
              <a:t>Multiservice</a:t>
            </a:r>
            <a:r>
              <a:rPr lang="es-ES" sz="1200" dirty="0"/>
              <a:t> Data Center (VMDC) 3.0  </a:t>
            </a:r>
            <a:r>
              <a:rPr lang="es-ES" sz="1200" dirty="0" err="1"/>
              <a:t>Design</a:t>
            </a:r>
            <a:r>
              <a:rPr lang="es-ES" sz="1200" dirty="0"/>
              <a:t> Guide</a:t>
            </a:r>
          </a:p>
          <a:p>
            <a:pPr lvl="1"/>
            <a:r>
              <a:rPr lang="es-ES" sz="1200" dirty="0"/>
              <a:t>2013 Cisco </a:t>
            </a:r>
            <a:r>
              <a:rPr lang="es-ES" sz="1200" dirty="0" err="1"/>
              <a:t>Virtualized</a:t>
            </a:r>
            <a:r>
              <a:rPr lang="es-ES" sz="1200" dirty="0"/>
              <a:t> </a:t>
            </a:r>
            <a:r>
              <a:rPr lang="es-ES" sz="1200" dirty="0" err="1"/>
              <a:t>Multi-Tenant</a:t>
            </a:r>
            <a:r>
              <a:rPr lang="es-ES" sz="1200" dirty="0"/>
              <a:t> Data Center, </a:t>
            </a:r>
            <a:r>
              <a:rPr lang="es-ES" sz="1200" dirty="0" err="1"/>
              <a:t>Version</a:t>
            </a:r>
            <a:r>
              <a:rPr lang="es-ES" sz="1200" dirty="0"/>
              <a:t> 2.2 </a:t>
            </a:r>
            <a:r>
              <a:rPr lang="es-ES" sz="1200" dirty="0" err="1"/>
              <a:t>Design</a:t>
            </a:r>
            <a:r>
              <a:rPr lang="es-ES" sz="1200" dirty="0"/>
              <a:t> Guide. similar peor que el anterior</a:t>
            </a:r>
          </a:p>
          <a:p>
            <a:endParaRPr lang="es-ES" sz="1600" dirty="0"/>
          </a:p>
          <a:p>
            <a:endParaRPr lang="es-ES" sz="1600" dirty="0"/>
          </a:p>
        </p:txBody>
      </p:sp>
      <p:sp>
        <p:nvSpPr>
          <p:cNvPr id="10" name="Marcador de contenido 2"/>
          <p:cNvSpPr txBox="1">
            <a:spLocks/>
          </p:cNvSpPr>
          <p:nvPr/>
        </p:nvSpPr>
        <p:spPr bwMode="auto">
          <a:xfrm>
            <a:off x="107504" y="2060848"/>
            <a:ext cx="3816424" cy="1540767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1200" dirty="0" err="1"/>
              <a:t>Cisco’s</a:t>
            </a:r>
            <a:r>
              <a:rPr lang="es-ES" sz="1200" dirty="0"/>
              <a:t> Hot </a:t>
            </a:r>
            <a:r>
              <a:rPr lang="es-ES" sz="1200" dirty="0" err="1"/>
              <a:t>Standby</a:t>
            </a:r>
            <a:r>
              <a:rPr lang="es-ES" sz="1200" dirty="0"/>
              <a:t> Router </a:t>
            </a:r>
            <a:r>
              <a:rPr lang="es-ES" sz="1200" dirty="0" err="1"/>
              <a:t>Protocol</a:t>
            </a:r>
            <a:r>
              <a:rPr lang="es-ES" sz="1200" dirty="0"/>
              <a:t> (HSRP) </a:t>
            </a:r>
            <a:br>
              <a:rPr lang="es-ES" sz="1200" dirty="0"/>
            </a:br>
            <a:br>
              <a:rPr lang="es-ES" sz="1200" dirty="0"/>
            </a:br>
            <a:r>
              <a:rPr lang="es-ES" sz="1200" dirty="0"/>
              <a:t>Cisco Content </a:t>
            </a:r>
            <a:r>
              <a:rPr lang="es-ES" sz="1200" dirty="0" err="1"/>
              <a:t>Switching</a:t>
            </a:r>
            <a:r>
              <a:rPr lang="es-ES" sz="1200" dirty="0"/>
              <a:t> Module (CSM) </a:t>
            </a:r>
            <a:br>
              <a:rPr lang="es-ES" sz="1200" dirty="0"/>
            </a:br>
            <a:r>
              <a:rPr lang="es-ES" sz="1200" dirty="0"/>
              <a:t>= Load </a:t>
            </a:r>
            <a:r>
              <a:rPr lang="es-ES" sz="1200" dirty="0" err="1"/>
              <a:t>Balancing</a:t>
            </a:r>
            <a:r>
              <a:rPr lang="es-E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48573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7" y="1556792"/>
            <a:ext cx="7345633" cy="5219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5371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96 CuadroTexto"/>
          <p:cNvSpPr txBox="1"/>
          <p:nvPr/>
        </p:nvSpPr>
        <p:spPr>
          <a:xfrm>
            <a:off x="827584" y="476672"/>
            <a:ext cx="6480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Hyperbolic</a:t>
            </a:r>
            <a:r>
              <a:rPr lang="es-ES" sz="1000" dirty="0"/>
              <a:t>, </a:t>
            </a:r>
            <a:r>
              <a:rPr lang="es-ES" sz="1000" dirty="0" err="1"/>
              <a:t>Incrementally</a:t>
            </a:r>
            <a:r>
              <a:rPr lang="es-ES" sz="1000" dirty="0"/>
              <a:t> </a:t>
            </a:r>
            <a:r>
              <a:rPr lang="es-ES" sz="1000" dirty="0" err="1"/>
              <a:t>upgradable</a:t>
            </a:r>
            <a:r>
              <a:rPr lang="es-ES" sz="1000" dirty="0"/>
              <a:t> data center </a:t>
            </a:r>
            <a:r>
              <a:rPr lang="es-ES" sz="1000" dirty="0" err="1"/>
              <a:t>architecture</a:t>
            </a:r>
            <a:r>
              <a:rPr lang="es-ES" sz="1000" dirty="0"/>
              <a:t> </a:t>
            </a:r>
            <a:r>
              <a:rPr lang="es-ES" sz="1000" dirty="0" err="1"/>
              <a:t>using</a:t>
            </a:r>
            <a:r>
              <a:rPr lang="es-ES" sz="1000" dirty="0"/>
              <a:t> </a:t>
            </a:r>
            <a:r>
              <a:rPr lang="es-ES" sz="1000" dirty="0" err="1"/>
              <a:t>hyperbolic</a:t>
            </a:r>
            <a:r>
              <a:rPr lang="es-ES" sz="1000" dirty="0"/>
              <a:t> </a:t>
            </a:r>
            <a:r>
              <a:rPr lang="es-ES" sz="1000" dirty="0" err="1"/>
              <a:t>tessellations</a:t>
            </a:r>
            <a:r>
              <a:rPr lang="es-ES" sz="1000" dirty="0"/>
              <a:t> </a:t>
            </a:r>
          </a:p>
          <a:p>
            <a:endParaRPr lang="es-ES" sz="1000" dirty="0"/>
          </a:p>
          <a:p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8448938" cy="2304256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4005064"/>
            <a:ext cx="4889500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9673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96 CuadroTexto"/>
          <p:cNvSpPr txBox="1"/>
          <p:nvPr/>
        </p:nvSpPr>
        <p:spPr>
          <a:xfrm>
            <a:off x="827584" y="476672"/>
            <a:ext cx="64807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Hyperbolic</a:t>
            </a:r>
            <a:r>
              <a:rPr lang="es-ES" sz="1000" dirty="0"/>
              <a:t>, </a:t>
            </a:r>
            <a:r>
              <a:rPr lang="es-ES" sz="1000" dirty="0" err="1"/>
              <a:t>Incrementally</a:t>
            </a:r>
            <a:r>
              <a:rPr lang="es-ES" sz="1000" dirty="0"/>
              <a:t> </a:t>
            </a:r>
            <a:r>
              <a:rPr lang="es-ES" sz="1000" dirty="0" err="1"/>
              <a:t>upgradable</a:t>
            </a:r>
            <a:r>
              <a:rPr lang="es-ES" sz="1000" dirty="0"/>
              <a:t> data center </a:t>
            </a:r>
            <a:r>
              <a:rPr lang="es-ES" sz="1000" dirty="0" err="1"/>
              <a:t>architecture</a:t>
            </a:r>
            <a:r>
              <a:rPr lang="es-ES" sz="1000" dirty="0"/>
              <a:t> </a:t>
            </a:r>
            <a:r>
              <a:rPr lang="es-ES" sz="1000" dirty="0" err="1"/>
              <a:t>using</a:t>
            </a:r>
            <a:r>
              <a:rPr lang="es-ES" sz="1000" dirty="0"/>
              <a:t> </a:t>
            </a:r>
            <a:r>
              <a:rPr lang="es-ES" sz="1000" dirty="0" err="1"/>
              <a:t>hyperbolic</a:t>
            </a:r>
            <a:r>
              <a:rPr lang="es-ES" sz="1000" dirty="0"/>
              <a:t> </a:t>
            </a:r>
            <a:r>
              <a:rPr lang="es-ES" sz="1000" dirty="0" err="1"/>
              <a:t>tessellations</a:t>
            </a:r>
            <a:r>
              <a:rPr lang="es-ES" sz="1000" dirty="0"/>
              <a:t> </a:t>
            </a:r>
          </a:p>
          <a:p>
            <a:endParaRPr lang="es-ES" sz="1000" dirty="0"/>
          </a:p>
          <a:p>
            <a:endParaRPr lang="es-ES" sz="10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-1"/>
            <a:ext cx="6984776" cy="684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210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96 CuadroTexto"/>
          <p:cNvSpPr txBox="1"/>
          <p:nvPr/>
        </p:nvSpPr>
        <p:spPr>
          <a:xfrm>
            <a:off x="827584" y="476672"/>
            <a:ext cx="15121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MDCube</a:t>
            </a:r>
            <a:endParaRPr lang="es-ES" sz="1000" dirty="0"/>
          </a:p>
          <a:p>
            <a:endParaRPr lang="es-ES" sz="1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628800"/>
            <a:ext cx="4953000" cy="149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4261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lipse 4"/>
          <p:cNvSpPr/>
          <p:nvPr/>
        </p:nvSpPr>
        <p:spPr>
          <a:xfrm>
            <a:off x="3203848" y="2852936"/>
            <a:ext cx="216024" cy="216024"/>
          </a:xfrm>
          <a:prstGeom prst="ellipse">
            <a:avLst/>
          </a:prstGeom>
          <a:solidFill>
            <a:srgbClr val="CCFFC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Elipse 6"/>
          <p:cNvSpPr/>
          <p:nvPr/>
        </p:nvSpPr>
        <p:spPr>
          <a:xfrm>
            <a:off x="4355976" y="2492896"/>
            <a:ext cx="216024" cy="216024"/>
          </a:xfrm>
          <a:prstGeom prst="ellipse">
            <a:avLst/>
          </a:prstGeom>
          <a:solidFill>
            <a:srgbClr val="CCFFC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" name="Conector recto de flecha 8"/>
          <p:cNvCxnSpPr>
            <a:stCxn id="10" idx="7"/>
            <a:endCxn id="7" idx="3"/>
          </p:cNvCxnSpPr>
          <p:nvPr/>
        </p:nvCxnSpPr>
        <p:spPr>
          <a:xfrm flipV="1">
            <a:off x="3388236" y="2677284"/>
            <a:ext cx="999376" cy="92736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Elipse 9"/>
          <p:cNvSpPr/>
          <p:nvPr/>
        </p:nvSpPr>
        <p:spPr>
          <a:xfrm>
            <a:off x="3203848" y="3573016"/>
            <a:ext cx="216024" cy="216024"/>
          </a:xfrm>
          <a:prstGeom prst="ellipse">
            <a:avLst/>
          </a:prstGeom>
          <a:solidFill>
            <a:srgbClr val="CCFFC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Elipse 10"/>
          <p:cNvSpPr/>
          <p:nvPr/>
        </p:nvSpPr>
        <p:spPr>
          <a:xfrm>
            <a:off x="4427984" y="3645024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" name="Conector recto de flecha 12"/>
          <p:cNvCxnSpPr>
            <a:stCxn id="11" idx="1"/>
            <a:endCxn id="5" idx="5"/>
          </p:cNvCxnSpPr>
          <p:nvPr/>
        </p:nvCxnSpPr>
        <p:spPr>
          <a:xfrm flipH="1" flipV="1">
            <a:off x="3388236" y="3037324"/>
            <a:ext cx="1071384" cy="6393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>
            <a:stCxn id="81" idx="6"/>
            <a:endCxn id="19" idx="3"/>
          </p:cNvCxnSpPr>
          <p:nvPr/>
        </p:nvCxnSpPr>
        <p:spPr>
          <a:xfrm flipV="1">
            <a:off x="3419872" y="1813188"/>
            <a:ext cx="967740" cy="2116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Elipse 18"/>
          <p:cNvSpPr/>
          <p:nvPr/>
        </p:nvSpPr>
        <p:spPr>
          <a:xfrm>
            <a:off x="4355976" y="1628800"/>
            <a:ext cx="216024" cy="216024"/>
          </a:xfrm>
          <a:prstGeom prst="ellipse">
            <a:avLst/>
          </a:prstGeom>
          <a:solidFill>
            <a:srgbClr val="CCFFCC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0" name="Elipse 19"/>
          <p:cNvSpPr/>
          <p:nvPr/>
        </p:nvSpPr>
        <p:spPr>
          <a:xfrm>
            <a:off x="6156176" y="1412776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cxnSp>
        <p:nvCxnSpPr>
          <p:cNvPr id="21" name="Conector recto de flecha 20"/>
          <p:cNvCxnSpPr>
            <a:stCxn id="64" idx="5"/>
            <a:endCxn id="7" idx="0"/>
          </p:cNvCxnSpPr>
          <p:nvPr/>
        </p:nvCxnSpPr>
        <p:spPr>
          <a:xfrm>
            <a:off x="3820284" y="1597164"/>
            <a:ext cx="643704" cy="8957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lipse 21"/>
          <p:cNvSpPr/>
          <p:nvPr/>
        </p:nvSpPr>
        <p:spPr>
          <a:xfrm>
            <a:off x="5580112" y="1196752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Elipse 22"/>
          <p:cNvSpPr/>
          <p:nvPr/>
        </p:nvSpPr>
        <p:spPr>
          <a:xfrm>
            <a:off x="6156176" y="3068960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4" name="Conector recto de flecha 23"/>
          <p:cNvCxnSpPr>
            <a:stCxn id="7" idx="6"/>
            <a:endCxn id="23" idx="2"/>
          </p:cNvCxnSpPr>
          <p:nvPr/>
        </p:nvCxnSpPr>
        <p:spPr>
          <a:xfrm>
            <a:off x="4572000" y="2600908"/>
            <a:ext cx="1584176" cy="57606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>
            <a:stCxn id="7" idx="7"/>
            <a:endCxn id="22" idx="3"/>
          </p:cNvCxnSpPr>
          <p:nvPr/>
        </p:nvCxnSpPr>
        <p:spPr>
          <a:xfrm flipV="1">
            <a:off x="4540364" y="1381140"/>
            <a:ext cx="1071384" cy="114339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23" idx="0"/>
            <a:endCxn id="20" idx="4"/>
          </p:cNvCxnSpPr>
          <p:nvPr/>
        </p:nvCxnSpPr>
        <p:spPr>
          <a:xfrm flipV="1">
            <a:off x="6264188" y="1628800"/>
            <a:ext cx="0" cy="14401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cto de flecha 37"/>
          <p:cNvCxnSpPr>
            <a:stCxn id="20" idx="1"/>
            <a:endCxn id="22" idx="6"/>
          </p:cNvCxnSpPr>
          <p:nvPr/>
        </p:nvCxnSpPr>
        <p:spPr>
          <a:xfrm flipH="1" flipV="1">
            <a:off x="5796136" y="1304764"/>
            <a:ext cx="391676" cy="1396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Elipse 46"/>
          <p:cNvSpPr/>
          <p:nvPr/>
        </p:nvSpPr>
        <p:spPr>
          <a:xfrm>
            <a:off x="5508104" y="2132856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8" name="Conector recto de flecha 47"/>
          <p:cNvCxnSpPr>
            <a:stCxn id="47" idx="6"/>
          </p:cNvCxnSpPr>
          <p:nvPr/>
        </p:nvCxnSpPr>
        <p:spPr>
          <a:xfrm flipV="1">
            <a:off x="5724128" y="1988840"/>
            <a:ext cx="1296144" cy="2520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cto de flecha 51"/>
          <p:cNvCxnSpPr>
            <a:stCxn id="19" idx="5"/>
            <a:endCxn id="47" idx="1"/>
          </p:cNvCxnSpPr>
          <p:nvPr/>
        </p:nvCxnSpPr>
        <p:spPr>
          <a:xfrm>
            <a:off x="4540364" y="1813188"/>
            <a:ext cx="999376" cy="3513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/>
          <p:cNvCxnSpPr>
            <a:stCxn id="22" idx="4"/>
            <a:endCxn id="47" idx="0"/>
          </p:cNvCxnSpPr>
          <p:nvPr/>
        </p:nvCxnSpPr>
        <p:spPr>
          <a:xfrm flipH="1">
            <a:off x="5616116" y="1412776"/>
            <a:ext cx="72008" cy="7200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ector recto de flecha 57"/>
          <p:cNvCxnSpPr>
            <a:stCxn id="19" idx="6"/>
            <a:endCxn id="20" idx="3"/>
          </p:cNvCxnSpPr>
          <p:nvPr/>
        </p:nvCxnSpPr>
        <p:spPr>
          <a:xfrm flipV="1">
            <a:off x="4572000" y="1597164"/>
            <a:ext cx="1615812" cy="13964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2" name="Picture 37" descr="IC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1844824"/>
            <a:ext cx="288032" cy="5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Elipse 63"/>
          <p:cNvSpPr/>
          <p:nvPr/>
        </p:nvSpPr>
        <p:spPr>
          <a:xfrm>
            <a:off x="3635896" y="1412776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65" name="Conector recto de flecha 64"/>
          <p:cNvCxnSpPr>
            <a:stCxn id="64" idx="6"/>
            <a:endCxn id="19" idx="2"/>
          </p:cNvCxnSpPr>
          <p:nvPr/>
        </p:nvCxnSpPr>
        <p:spPr>
          <a:xfrm>
            <a:off x="3851920" y="1520788"/>
            <a:ext cx="504056" cy="21602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Conector recto de flecha 75"/>
          <p:cNvCxnSpPr>
            <a:stCxn id="20" idx="6"/>
          </p:cNvCxnSpPr>
          <p:nvPr/>
        </p:nvCxnSpPr>
        <p:spPr>
          <a:xfrm>
            <a:off x="6372200" y="1520788"/>
            <a:ext cx="576064" cy="36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7" name="Picture 37" descr="ICM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052736"/>
            <a:ext cx="288032" cy="591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Elipse 80"/>
          <p:cNvSpPr/>
          <p:nvPr/>
        </p:nvSpPr>
        <p:spPr>
          <a:xfrm>
            <a:off x="3203848" y="1916832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82" name="Conector recto de flecha 81"/>
          <p:cNvCxnSpPr>
            <a:stCxn id="5" idx="0"/>
            <a:endCxn id="81" idx="4"/>
          </p:cNvCxnSpPr>
          <p:nvPr/>
        </p:nvCxnSpPr>
        <p:spPr>
          <a:xfrm flipV="1">
            <a:off x="3311860" y="2132856"/>
            <a:ext cx="0" cy="7200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Conector recto de flecha 82"/>
          <p:cNvCxnSpPr>
            <a:stCxn id="84" idx="5"/>
            <a:endCxn id="5" idx="1"/>
          </p:cNvCxnSpPr>
          <p:nvPr/>
        </p:nvCxnSpPr>
        <p:spPr>
          <a:xfrm>
            <a:off x="2812172" y="1885196"/>
            <a:ext cx="423312" cy="9993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Elipse 83"/>
          <p:cNvSpPr/>
          <p:nvPr/>
        </p:nvSpPr>
        <p:spPr>
          <a:xfrm>
            <a:off x="2627784" y="1700808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4" name="Conector recto de flecha 93"/>
          <p:cNvCxnSpPr>
            <a:stCxn id="95" idx="6"/>
            <a:endCxn id="84" idx="3"/>
          </p:cNvCxnSpPr>
          <p:nvPr/>
        </p:nvCxnSpPr>
        <p:spPr>
          <a:xfrm flipV="1">
            <a:off x="1763688" y="1885196"/>
            <a:ext cx="895732" cy="35567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Elipse 94"/>
          <p:cNvSpPr/>
          <p:nvPr/>
        </p:nvSpPr>
        <p:spPr>
          <a:xfrm>
            <a:off x="1547664" y="2132856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96" name="Conector recto de flecha 95"/>
          <p:cNvCxnSpPr>
            <a:stCxn id="109" idx="0"/>
            <a:endCxn id="95" idx="4"/>
          </p:cNvCxnSpPr>
          <p:nvPr/>
        </p:nvCxnSpPr>
        <p:spPr>
          <a:xfrm flipH="1" flipV="1">
            <a:off x="1655676" y="2348880"/>
            <a:ext cx="176239" cy="762061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Conector recto de flecha 100"/>
          <p:cNvCxnSpPr>
            <a:stCxn id="84" idx="6"/>
            <a:endCxn id="64" idx="2"/>
          </p:cNvCxnSpPr>
          <p:nvPr/>
        </p:nvCxnSpPr>
        <p:spPr>
          <a:xfrm flipV="1">
            <a:off x="2843808" y="1520788"/>
            <a:ext cx="792088" cy="2880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Conector recto de flecha 104"/>
          <p:cNvCxnSpPr>
            <a:stCxn id="95" idx="5"/>
            <a:endCxn id="81" idx="2"/>
          </p:cNvCxnSpPr>
          <p:nvPr/>
        </p:nvCxnSpPr>
        <p:spPr>
          <a:xfrm flipV="1">
            <a:off x="1732052" y="2024844"/>
            <a:ext cx="1471796" cy="2924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Conector recto de flecha 107"/>
          <p:cNvCxnSpPr>
            <a:stCxn id="109" idx="5"/>
            <a:endCxn id="112" idx="0"/>
          </p:cNvCxnSpPr>
          <p:nvPr/>
        </p:nvCxnSpPr>
        <p:spPr>
          <a:xfrm>
            <a:off x="1908291" y="3295329"/>
            <a:ext cx="107425" cy="70973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Elipse 108"/>
          <p:cNvSpPr/>
          <p:nvPr/>
        </p:nvSpPr>
        <p:spPr>
          <a:xfrm>
            <a:off x="1723903" y="3110941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0" name="Conector recto de flecha 109"/>
          <p:cNvCxnSpPr>
            <a:stCxn id="109" idx="6"/>
            <a:endCxn id="10" idx="2"/>
          </p:cNvCxnSpPr>
          <p:nvPr/>
        </p:nvCxnSpPr>
        <p:spPr>
          <a:xfrm>
            <a:off x="1939927" y="3218953"/>
            <a:ext cx="1263921" cy="46207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Conector recto de flecha 110"/>
          <p:cNvCxnSpPr>
            <a:stCxn id="112" idx="3"/>
          </p:cNvCxnSpPr>
          <p:nvPr/>
        </p:nvCxnSpPr>
        <p:spPr>
          <a:xfrm flipH="1">
            <a:off x="1619672" y="4189452"/>
            <a:ext cx="319668" cy="3916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2" name="Elipse 111"/>
          <p:cNvSpPr/>
          <p:nvPr/>
        </p:nvSpPr>
        <p:spPr>
          <a:xfrm>
            <a:off x="1907704" y="4005064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3" name="Conector recto de flecha 112"/>
          <p:cNvCxnSpPr>
            <a:stCxn id="112" idx="7"/>
            <a:endCxn id="5" idx="3"/>
          </p:cNvCxnSpPr>
          <p:nvPr/>
        </p:nvCxnSpPr>
        <p:spPr>
          <a:xfrm flipV="1">
            <a:off x="2092092" y="3037324"/>
            <a:ext cx="1143392" cy="99937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ector recto de flecha 119"/>
          <p:cNvCxnSpPr>
            <a:stCxn id="121" idx="6"/>
            <a:endCxn id="134" idx="2"/>
          </p:cNvCxnSpPr>
          <p:nvPr/>
        </p:nvCxnSpPr>
        <p:spPr>
          <a:xfrm>
            <a:off x="3419872" y="4833156"/>
            <a:ext cx="1656184" cy="36004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Elipse 120"/>
          <p:cNvSpPr/>
          <p:nvPr/>
        </p:nvSpPr>
        <p:spPr>
          <a:xfrm>
            <a:off x="3203848" y="4725144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22" name="Conector recto de flecha 121"/>
          <p:cNvCxnSpPr>
            <a:stCxn id="121" idx="0"/>
            <a:endCxn id="10" idx="4"/>
          </p:cNvCxnSpPr>
          <p:nvPr/>
        </p:nvCxnSpPr>
        <p:spPr>
          <a:xfrm flipV="1">
            <a:off x="3311860" y="3789040"/>
            <a:ext cx="0" cy="936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ector recto de flecha 124"/>
          <p:cNvCxnSpPr>
            <a:stCxn id="121" idx="2"/>
            <a:endCxn id="112" idx="5"/>
          </p:cNvCxnSpPr>
          <p:nvPr/>
        </p:nvCxnSpPr>
        <p:spPr>
          <a:xfrm flipH="1" flipV="1">
            <a:off x="2092092" y="4189452"/>
            <a:ext cx="1111756" cy="6437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ector recto de flecha 128"/>
          <p:cNvCxnSpPr>
            <a:stCxn id="121" idx="4"/>
          </p:cNvCxnSpPr>
          <p:nvPr/>
        </p:nvCxnSpPr>
        <p:spPr>
          <a:xfrm flipH="1">
            <a:off x="3275856" y="4941168"/>
            <a:ext cx="36004" cy="5040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Conector recto de flecha 132"/>
          <p:cNvCxnSpPr>
            <a:stCxn id="134" idx="6"/>
            <a:endCxn id="149" idx="3"/>
          </p:cNvCxnSpPr>
          <p:nvPr/>
        </p:nvCxnSpPr>
        <p:spPr>
          <a:xfrm flipV="1">
            <a:off x="5292080" y="4765516"/>
            <a:ext cx="1183764" cy="4276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Elipse 133"/>
          <p:cNvSpPr/>
          <p:nvPr/>
        </p:nvSpPr>
        <p:spPr>
          <a:xfrm>
            <a:off x="5076056" y="5085184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35" name="Conector recto de flecha 134"/>
          <p:cNvCxnSpPr>
            <a:stCxn id="134" idx="0"/>
            <a:endCxn id="139" idx="5"/>
          </p:cNvCxnSpPr>
          <p:nvPr/>
        </p:nvCxnSpPr>
        <p:spPr>
          <a:xfrm flipH="1" flipV="1">
            <a:off x="4756388" y="4549492"/>
            <a:ext cx="427680" cy="53569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Conector recto de flecha 135"/>
          <p:cNvCxnSpPr>
            <a:endCxn id="11" idx="5"/>
          </p:cNvCxnSpPr>
          <p:nvPr/>
        </p:nvCxnSpPr>
        <p:spPr>
          <a:xfrm flipH="1" flipV="1">
            <a:off x="4612372" y="3829412"/>
            <a:ext cx="1543804" cy="168782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Conector recto de flecha 136"/>
          <p:cNvCxnSpPr>
            <a:stCxn id="134" idx="4"/>
          </p:cNvCxnSpPr>
          <p:nvPr/>
        </p:nvCxnSpPr>
        <p:spPr>
          <a:xfrm flipH="1">
            <a:off x="5148064" y="5301208"/>
            <a:ext cx="36004" cy="50405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Conector recto de flecha 137"/>
          <p:cNvCxnSpPr>
            <a:stCxn id="23" idx="6"/>
          </p:cNvCxnSpPr>
          <p:nvPr/>
        </p:nvCxnSpPr>
        <p:spPr>
          <a:xfrm>
            <a:off x="6372200" y="3176972"/>
            <a:ext cx="864096" cy="1080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Elipse 138"/>
          <p:cNvSpPr/>
          <p:nvPr/>
        </p:nvSpPr>
        <p:spPr>
          <a:xfrm>
            <a:off x="4572000" y="4365104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0" name="Conector recto de flecha 139"/>
          <p:cNvCxnSpPr>
            <a:stCxn id="139" idx="0"/>
            <a:endCxn id="144" idx="3"/>
          </p:cNvCxnSpPr>
          <p:nvPr/>
        </p:nvCxnSpPr>
        <p:spPr>
          <a:xfrm flipV="1">
            <a:off x="4680012" y="3757404"/>
            <a:ext cx="643704" cy="60770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Conector recto de flecha 140"/>
          <p:cNvCxnSpPr>
            <a:stCxn id="139" idx="2"/>
            <a:endCxn id="10" idx="5"/>
          </p:cNvCxnSpPr>
          <p:nvPr/>
        </p:nvCxnSpPr>
        <p:spPr>
          <a:xfrm flipH="1" flipV="1">
            <a:off x="3388236" y="3757404"/>
            <a:ext cx="1183764" cy="71571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Conector recto de flecha 141"/>
          <p:cNvCxnSpPr>
            <a:stCxn id="139" idx="4"/>
          </p:cNvCxnSpPr>
          <p:nvPr/>
        </p:nvCxnSpPr>
        <p:spPr>
          <a:xfrm flipH="1">
            <a:off x="4572000" y="4581128"/>
            <a:ext cx="108012" cy="115212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Conector recto de flecha 142"/>
          <p:cNvCxnSpPr>
            <a:stCxn id="144" idx="5"/>
          </p:cNvCxnSpPr>
          <p:nvPr/>
        </p:nvCxnSpPr>
        <p:spPr>
          <a:xfrm>
            <a:off x="5476468" y="3757404"/>
            <a:ext cx="1759828" cy="31966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4" name="Elipse 143"/>
          <p:cNvSpPr/>
          <p:nvPr/>
        </p:nvSpPr>
        <p:spPr>
          <a:xfrm>
            <a:off x="5292080" y="3573016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45" name="Conector recto de flecha 144"/>
          <p:cNvCxnSpPr>
            <a:stCxn id="144" idx="0"/>
            <a:endCxn id="47" idx="4"/>
          </p:cNvCxnSpPr>
          <p:nvPr/>
        </p:nvCxnSpPr>
        <p:spPr>
          <a:xfrm flipV="1">
            <a:off x="5400092" y="2348880"/>
            <a:ext cx="216024" cy="1224136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Conector recto de flecha 145"/>
          <p:cNvCxnSpPr>
            <a:stCxn id="144" idx="2"/>
            <a:endCxn id="11" idx="7"/>
          </p:cNvCxnSpPr>
          <p:nvPr/>
        </p:nvCxnSpPr>
        <p:spPr>
          <a:xfrm flipH="1" flipV="1">
            <a:off x="4612372" y="3676660"/>
            <a:ext cx="679708" cy="436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Conector recto de flecha 147"/>
          <p:cNvCxnSpPr>
            <a:stCxn id="149" idx="5"/>
          </p:cNvCxnSpPr>
          <p:nvPr/>
        </p:nvCxnSpPr>
        <p:spPr>
          <a:xfrm>
            <a:off x="6628596" y="4765516"/>
            <a:ext cx="319668" cy="17565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9" name="Elipse 148"/>
          <p:cNvSpPr/>
          <p:nvPr/>
        </p:nvSpPr>
        <p:spPr>
          <a:xfrm>
            <a:off x="6444208" y="4581128"/>
            <a:ext cx="216024" cy="216024"/>
          </a:xfrm>
          <a:prstGeom prst="ellipse">
            <a:avLst/>
          </a:prstGeom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50" name="Conector recto de flecha 149"/>
          <p:cNvCxnSpPr>
            <a:stCxn id="149" idx="0"/>
            <a:endCxn id="23" idx="4"/>
          </p:cNvCxnSpPr>
          <p:nvPr/>
        </p:nvCxnSpPr>
        <p:spPr>
          <a:xfrm flipH="1" flipV="1">
            <a:off x="6264188" y="3284984"/>
            <a:ext cx="288032" cy="129614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Conector recto de flecha 150"/>
          <p:cNvCxnSpPr>
            <a:stCxn id="149" idx="2"/>
            <a:endCxn id="11" idx="6"/>
          </p:cNvCxnSpPr>
          <p:nvPr/>
        </p:nvCxnSpPr>
        <p:spPr>
          <a:xfrm flipH="1" flipV="1">
            <a:off x="4644008" y="3753036"/>
            <a:ext cx="1800200" cy="9361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Conector recto de flecha 155"/>
          <p:cNvCxnSpPr>
            <a:endCxn id="22" idx="0"/>
          </p:cNvCxnSpPr>
          <p:nvPr/>
        </p:nvCxnSpPr>
        <p:spPr>
          <a:xfrm>
            <a:off x="5652120" y="908720"/>
            <a:ext cx="36004" cy="2880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cto de flecha 178"/>
          <p:cNvCxnSpPr>
            <a:stCxn id="109" idx="2"/>
          </p:cNvCxnSpPr>
          <p:nvPr/>
        </p:nvCxnSpPr>
        <p:spPr>
          <a:xfrm flipH="1">
            <a:off x="1331640" y="3218953"/>
            <a:ext cx="392263" cy="97667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Conector recto de flecha 179"/>
          <p:cNvCxnSpPr>
            <a:stCxn id="95" idx="2"/>
          </p:cNvCxnSpPr>
          <p:nvPr/>
        </p:nvCxnSpPr>
        <p:spPr>
          <a:xfrm flipH="1">
            <a:off x="1187624" y="2240868"/>
            <a:ext cx="360040" cy="36004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Conector recto de flecha 228"/>
          <p:cNvCxnSpPr>
            <a:stCxn id="84" idx="1"/>
          </p:cNvCxnSpPr>
          <p:nvPr/>
        </p:nvCxnSpPr>
        <p:spPr>
          <a:xfrm flipH="1" flipV="1">
            <a:off x="2411760" y="1484784"/>
            <a:ext cx="247660" cy="24766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Conector recto de flecha 231"/>
          <p:cNvCxnSpPr>
            <a:stCxn id="64" idx="0"/>
          </p:cNvCxnSpPr>
          <p:nvPr/>
        </p:nvCxnSpPr>
        <p:spPr>
          <a:xfrm flipH="1" flipV="1">
            <a:off x="3707904" y="1124744"/>
            <a:ext cx="36004" cy="28803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Conector recto de flecha 236"/>
          <p:cNvCxnSpPr>
            <a:stCxn id="81" idx="0"/>
          </p:cNvCxnSpPr>
          <p:nvPr/>
        </p:nvCxnSpPr>
        <p:spPr>
          <a:xfrm flipH="1" flipV="1">
            <a:off x="2987824" y="1196752"/>
            <a:ext cx="324036" cy="72008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96 CuadroTexto"/>
          <p:cNvSpPr txBox="1"/>
          <p:nvPr/>
        </p:nvSpPr>
        <p:spPr>
          <a:xfrm>
            <a:off x="827584" y="476672"/>
            <a:ext cx="43204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/>
              <a:t>Jelly-fish</a:t>
            </a:r>
            <a:r>
              <a:rPr lang="es-ES" sz="1600" dirty="0"/>
              <a:t> como Portland K=4, 16 Servers, 20 puentes </a:t>
            </a:r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272830111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96 CuadroTexto"/>
          <p:cNvSpPr txBox="1"/>
          <p:nvPr/>
        </p:nvSpPr>
        <p:spPr>
          <a:xfrm>
            <a:off x="827584" y="476672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000" dirty="0" err="1"/>
              <a:t>Jelly-fish</a:t>
            </a:r>
            <a:endParaRPr lang="es-ES" sz="1000" dirty="0"/>
          </a:p>
          <a:p>
            <a:endParaRPr lang="es-ES" sz="10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6591" y="1124744"/>
            <a:ext cx="873677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253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82 Rectángulo"/>
          <p:cNvSpPr>
            <a:spLocks noChangeArrowheads="1"/>
          </p:cNvSpPr>
          <p:nvPr/>
        </p:nvSpPr>
        <p:spPr bwMode="auto">
          <a:xfrm>
            <a:off x="539552" y="116632"/>
            <a:ext cx="82809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dirty="0" err="1">
                <a:latin typeface="Calibri" charset="0"/>
              </a:rPr>
              <a:t>Greenberg</a:t>
            </a:r>
            <a:r>
              <a:rPr lang="es-ES" dirty="0">
                <a:latin typeface="Calibri" charset="0"/>
              </a:rPr>
              <a:t> VL2 09</a:t>
            </a:r>
          </a:p>
        </p:txBody>
      </p:sp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8680"/>
            <a:ext cx="9145016" cy="619268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82 Rectángulo"/>
          <p:cNvSpPr>
            <a:spLocks noChangeArrowheads="1"/>
          </p:cNvSpPr>
          <p:nvPr/>
        </p:nvSpPr>
        <p:spPr bwMode="auto">
          <a:xfrm>
            <a:off x="6569" y="4293096"/>
            <a:ext cx="14401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Calibri" charset="0"/>
              </a:rPr>
              <a:t>Aggregation</a:t>
            </a:r>
            <a:r>
              <a:rPr lang="es-ES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Calibri" charset="0"/>
              </a:rPr>
              <a:t>Switches</a:t>
            </a:r>
            <a:endParaRPr lang="es-ES" dirty="0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6" name="82 Rectángulo"/>
          <p:cNvSpPr>
            <a:spLocks noChangeArrowheads="1"/>
          </p:cNvSpPr>
          <p:nvPr/>
        </p:nvSpPr>
        <p:spPr bwMode="auto">
          <a:xfrm>
            <a:off x="28698" y="3356992"/>
            <a:ext cx="14401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Calibri" charset="0"/>
              </a:rPr>
              <a:t>Core</a:t>
            </a:r>
            <a:r>
              <a:rPr lang="es-ES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Calibri" charset="0"/>
              </a:rPr>
              <a:t>Switches</a:t>
            </a:r>
            <a:endParaRPr lang="es-ES" dirty="0">
              <a:solidFill>
                <a:srgbClr val="FF0000"/>
              </a:solidFill>
              <a:latin typeface="Calibri" charset="0"/>
            </a:endParaRPr>
          </a:p>
        </p:txBody>
      </p:sp>
      <p:sp>
        <p:nvSpPr>
          <p:cNvPr id="7" name="82 Rectángulo"/>
          <p:cNvSpPr>
            <a:spLocks noChangeArrowheads="1"/>
          </p:cNvSpPr>
          <p:nvPr/>
        </p:nvSpPr>
        <p:spPr bwMode="auto">
          <a:xfrm>
            <a:off x="1203" y="5373216"/>
            <a:ext cx="144016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dirty="0" err="1">
                <a:solidFill>
                  <a:srgbClr val="FF0000"/>
                </a:solidFill>
                <a:latin typeface="Calibri" charset="0"/>
              </a:rPr>
              <a:t>Edge</a:t>
            </a:r>
            <a:r>
              <a:rPr lang="es-ES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Calibri" charset="0"/>
              </a:rPr>
              <a:t>or</a:t>
            </a:r>
            <a:r>
              <a:rPr lang="es-ES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Calibri" charset="0"/>
              </a:rPr>
              <a:t>ToR</a:t>
            </a:r>
            <a:r>
              <a:rPr lang="es-ES" dirty="0">
                <a:solidFill>
                  <a:srgbClr val="FF0000"/>
                </a:solidFill>
                <a:latin typeface="Calibri" charset="0"/>
              </a:rPr>
              <a:t> </a:t>
            </a:r>
            <a:r>
              <a:rPr lang="es-ES" dirty="0" err="1">
                <a:solidFill>
                  <a:srgbClr val="FF0000"/>
                </a:solidFill>
                <a:latin typeface="Calibri" charset="0"/>
              </a:rPr>
              <a:t>Switches</a:t>
            </a:r>
            <a:endParaRPr lang="es-ES" dirty="0">
              <a:solidFill>
                <a:srgbClr val="FF0000"/>
              </a:solidFill>
              <a:latin typeface="Calibri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F4ADDE60-702B-F542-9A44-4453E8AF5AFC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6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 err="1"/>
              <a:t>Three-tier</a:t>
            </a:r>
            <a:r>
              <a:rPr lang="es-ES" dirty="0"/>
              <a:t> </a:t>
            </a:r>
            <a:br>
              <a:rPr lang="es-ES" dirty="0"/>
            </a:br>
            <a:r>
              <a:rPr lang="es-ES" sz="2000" dirty="0"/>
              <a:t>A </a:t>
            </a:r>
            <a:r>
              <a:rPr lang="es-ES" sz="2000" dirty="0" err="1"/>
              <a:t>taxonomy</a:t>
            </a:r>
            <a:r>
              <a:rPr lang="es-ES" sz="2000" dirty="0"/>
              <a:t> and </a:t>
            </a:r>
            <a:r>
              <a:rPr lang="es-ES" sz="2000" dirty="0" err="1"/>
              <a:t>survey</a:t>
            </a:r>
            <a:r>
              <a:rPr lang="es-ES" sz="2000" dirty="0"/>
              <a:t> </a:t>
            </a:r>
            <a:r>
              <a:rPr lang="es-ES" sz="2000" dirty="0" err="1"/>
              <a:t>on</a:t>
            </a:r>
            <a:r>
              <a:rPr lang="es-ES" sz="2000" dirty="0"/>
              <a:t> Green Data Center </a:t>
            </a:r>
            <a:r>
              <a:rPr lang="es-ES" sz="2000"/>
              <a:t>Networks </a:t>
            </a:r>
            <a:endParaRPr lang="es-ES_tradnl" dirty="0">
              <a:latin typeface="Arial Black" charset="0"/>
            </a:endParaRPr>
          </a:p>
        </p:txBody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340768"/>
            <a:ext cx="8229600" cy="4525963"/>
          </a:xfrm>
        </p:spPr>
        <p:txBody>
          <a:bodyPr/>
          <a:lstStyle/>
          <a:p>
            <a:r>
              <a:rPr lang="es-ES" dirty="0"/>
              <a:t>Cisco Data Center </a:t>
            </a:r>
            <a:r>
              <a:rPr lang="es-ES" dirty="0" err="1"/>
              <a:t>Infrastructure</a:t>
            </a:r>
            <a:r>
              <a:rPr lang="es-ES" dirty="0"/>
              <a:t> 2.5 </a:t>
            </a:r>
            <a:r>
              <a:rPr lang="es-ES" dirty="0" err="1"/>
              <a:t>Design</a:t>
            </a:r>
            <a:r>
              <a:rPr lang="es-ES" dirty="0"/>
              <a:t> Guide, Cisco </a:t>
            </a:r>
            <a:r>
              <a:rPr lang="es-ES" dirty="0" err="1"/>
              <a:t>Validated</a:t>
            </a:r>
            <a:r>
              <a:rPr lang="es-ES" dirty="0"/>
              <a:t> </a:t>
            </a:r>
            <a:r>
              <a:rPr lang="es-ES" dirty="0" err="1"/>
              <a:t>Design</a:t>
            </a:r>
            <a:r>
              <a:rPr lang="es-ES" dirty="0"/>
              <a:t>, </a:t>
            </a:r>
            <a:r>
              <a:rPr lang="es-ES" dirty="0" err="1"/>
              <a:t>March</a:t>
            </a:r>
            <a:r>
              <a:rPr lang="es-ES" dirty="0"/>
              <a:t> 9, 2010. 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ECMT EQUAL COST MUTIPATH TREE</a:t>
            </a:r>
          </a:p>
          <a:p>
            <a:pPr marL="0" indent="0">
              <a:buNone/>
            </a:pPr>
            <a:endParaRPr lang="es-ES" dirty="0">
              <a:effectLst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656" y="1432168"/>
            <a:ext cx="7668344" cy="493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3947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Topologia</a:t>
            </a:r>
            <a:r>
              <a:rPr lang="es-ES" dirty="0"/>
              <a:t> DC </a:t>
            </a:r>
            <a:r>
              <a:rPr lang="es-ES" sz="1100" b="1" dirty="0" err="1"/>
              <a:t>Understanding</a:t>
            </a:r>
            <a:r>
              <a:rPr lang="es-ES" b="1" dirty="0"/>
              <a:t> </a:t>
            </a:r>
            <a:r>
              <a:rPr lang="es-ES" sz="1100" b="1" dirty="0"/>
              <a:t>Network </a:t>
            </a:r>
            <a:r>
              <a:rPr lang="es-ES" sz="1100" b="1" dirty="0" err="1"/>
              <a:t>Failures</a:t>
            </a:r>
            <a:r>
              <a:rPr lang="es-ES" sz="1100" b="1" dirty="0"/>
              <a:t> in Data Centers: </a:t>
            </a:r>
            <a:r>
              <a:rPr lang="es-ES" sz="1100" b="1" dirty="0" err="1"/>
              <a:t>Measurement</a:t>
            </a:r>
            <a:r>
              <a:rPr lang="es-ES" sz="1100" b="1" dirty="0"/>
              <a:t>, </a:t>
            </a:r>
            <a:r>
              <a:rPr lang="es-ES" sz="1100" b="1" dirty="0" err="1"/>
              <a:t>Analysis</a:t>
            </a:r>
            <a:r>
              <a:rPr lang="es-ES" sz="1100" b="1" dirty="0"/>
              <a:t>, and </a:t>
            </a:r>
            <a:r>
              <a:rPr lang="es-ES" sz="1100" b="1" dirty="0" err="1"/>
              <a:t>Implications</a:t>
            </a:r>
            <a:r>
              <a:rPr lang="es-ES" sz="1100" b="1" dirty="0"/>
              <a:t> </a:t>
            </a:r>
            <a:br>
              <a:rPr lang="es-ES" sz="1100" dirty="0"/>
            </a:br>
            <a:endParaRPr lang="es-ES" sz="1100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6512" y="908720"/>
            <a:ext cx="4442296" cy="5865095"/>
          </a:xfrm>
          <a:prstGeom prst="rect">
            <a:avLst/>
          </a:prstGeom>
        </p:spPr>
      </p:pic>
      <p:sp>
        <p:nvSpPr>
          <p:cNvPr id="5" name="Marcador de contenido 2"/>
          <p:cNvSpPr>
            <a:spLocks noGrp="1"/>
          </p:cNvSpPr>
          <p:nvPr>
            <p:ph idx="1"/>
          </p:nvPr>
        </p:nvSpPr>
        <p:spPr>
          <a:xfrm>
            <a:off x="3707904" y="1412776"/>
            <a:ext cx="5194920" cy="4525963"/>
          </a:xfrm>
        </p:spPr>
        <p:txBody>
          <a:bodyPr>
            <a:normAutofit fontScale="70000" lnSpcReduction="20000"/>
          </a:bodyPr>
          <a:lstStyle/>
          <a:p>
            <a:r>
              <a:rPr lang="es-ES" sz="2400" dirty="0" err="1"/>
              <a:t>We</a:t>
            </a:r>
            <a:r>
              <a:rPr lang="es-ES" sz="2400" dirty="0"/>
              <a:t> </a:t>
            </a:r>
            <a:r>
              <a:rPr lang="es-ES" sz="2400" dirty="0" err="1"/>
              <a:t>observed</a:t>
            </a:r>
            <a:r>
              <a:rPr lang="es-ES" sz="2400" dirty="0"/>
              <a:t> </a:t>
            </a:r>
            <a:r>
              <a:rPr lang="es-ES" sz="2400" dirty="0" err="1"/>
              <a:t>bursts</a:t>
            </a:r>
            <a:r>
              <a:rPr lang="es-ES" sz="2400" dirty="0"/>
              <a:t> of link </a:t>
            </a:r>
            <a:r>
              <a:rPr lang="es-ES" sz="2400" dirty="0" err="1"/>
              <a:t>failures</a:t>
            </a:r>
            <a:r>
              <a:rPr lang="es-ES" sz="2400" dirty="0"/>
              <a:t> </a:t>
            </a:r>
            <a:r>
              <a:rPr lang="es-ES" sz="2400" dirty="0" err="1"/>
              <a:t>caused</a:t>
            </a:r>
            <a:r>
              <a:rPr lang="es-ES" sz="2400" dirty="0"/>
              <a:t> </a:t>
            </a:r>
            <a:r>
              <a:rPr lang="es-ES" sz="2400" dirty="0" err="1"/>
              <a:t>by</a:t>
            </a:r>
            <a:r>
              <a:rPr lang="es-ES" sz="2400" dirty="0"/>
              <a:t> </a:t>
            </a:r>
            <a:r>
              <a:rPr lang="es-ES" sz="2400" dirty="0" err="1"/>
              <a:t>protocol</a:t>
            </a:r>
            <a:r>
              <a:rPr lang="es-ES" sz="2400" dirty="0"/>
              <a:t> </a:t>
            </a:r>
            <a:r>
              <a:rPr lang="es-ES" sz="2400" dirty="0" err="1"/>
              <a:t>issues</a:t>
            </a:r>
            <a:r>
              <a:rPr lang="es-ES" sz="2400" dirty="0"/>
              <a:t> (</a:t>
            </a:r>
            <a:r>
              <a:rPr lang="es-ES" sz="2400" dirty="0" err="1"/>
              <a:t>e.g.,Cisco</a:t>
            </a:r>
            <a:r>
              <a:rPr lang="es-ES" sz="2400" dirty="0"/>
              <a:t> UDLD [9]) and </a:t>
            </a:r>
            <a:r>
              <a:rPr lang="es-ES" sz="2400" dirty="0" err="1"/>
              <a:t>device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- </a:t>
            </a:r>
            <a:r>
              <a:rPr lang="es-ES" sz="2400" dirty="0" err="1"/>
              <a:t>sues</a:t>
            </a:r>
            <a:r>
              <a:rPr lang="es-ES" sz="2400" dirty="0"/>
              <a:t> (</a:t>
            </a:r>
            <a:r>
              <a:rPr lang="es-ES" sz="2400" dirty="0" err="1"/>
              <a:t>e.g</a:t>
            </a:r>
            <a:r>
              <a:rPr lang="es-ES" sz="2400" dirty="0"/>
              <a:t>., </a:t>
            </a:r>
            <a:r>
              <a:rPr lang="es-ES" sz="2400" dirty="0" err="1"/>
              <a:t>power</a:t>
            </a:r>
            <a:r>
              <a:rPr lang="es-ES" sz="2400" dirty="0"/>
              <a:t> </a:t>
            </a:r>
            <a:r>
              <a:rPr lang="es-ES" sz="2400" dirty="0" err="1"/>
              <a:t>cycling</a:t>
            </a:r>
            <a:r>
              <a:rPr lang="es-ES" sz="2400" dirty="0"/>
              <a:t> load </a:t>
            </a:r>
            <a:r>
              <a:rPr lang="es-ES" sz="2400" dirty="0" err="1"/>
              <a:t>balancers</a:t>
            </a:r>
            <a:r>
              <a:rPr lang="es-ES" sz="2400" dirty="0"/>
              <a:t>).</a:t>
            </a:r>
          </a:p>
          <a:p>
            <a:r>
              <a:rPr lang="es-ES" sz="2400" b="1" dirty="0" err="1"/>
              <a:t>What</a:t>
            </a:r>
            <a:r>
              <a:rPr lang="es-ES" sz="2400" b="1" dirty="0"/>
              <a:t> Causes Machine </a:t>
            </a:r>
            <a:r>
              <a:rPr lang="es-ES" sz="2400" b="1" dirty="0" err="1"/>
              <a:t>Crashes</a:t>
            </a:r>
            <a:r>
              <a:rPr lang="es-ES" sz="2400" b="1" dirty="0"/>
              <a:t>? </a:t>
            </a:r>
            <a:endParaRPr lang="es-ES" sz="2400" dirty="0"/>
          </a:p>
          <a:p>
            <a:r>
              <a:rPr lang="es-ES" sz="2400" dirty="0" err="1"/>
              <a:t>Reliably</a:t>
            </a:r>
            <a:r>
              <a:rPr lang="es-ES" sz="2400" dirty="0"/>
              <a:t> </a:t>
            </a:r>
            <a:r>
              <a:rPr lang="es-ES" sz="2400" dirty="0" err="1"/>
              <a:t>identifying</a:t>
            </a:r>
            <a:r>
              <a:rPr lang="es-ES" sz="2400" dirty="0"/>
              <a:t> </a:t>
            </a:r>
            <a:r>
              <a:rPr lang="es-ES" sz="2400" dirty="0" err="1"/>
              <a:t>culprits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machine </a:t>
            </a:r>
            <a:r>
              <a:rPr lang="es-ES" sz="2400" dirty="0" err="1"/>
              <a:t>crashes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generally</a:t>
            </a:r>
            <a:r>
              <a:rPr lang="es-ES" sz="2400" dirty="0"/>
              <a:t> </a:t>
            </a:r>
            <a:r>
              <a:rPr lang="es-ES" sz="2400" dirty="0" err="1"/>
              <a:t>difficult</a:t>
            </a:r>
            <a:r>
              <a:rPr lang="es-ES" sz="2400" dirty="0"/>
              <a:t> </a:t>
            </a:r>
            <a:r>
              <a:rPr lang="es-ES" sz="2400" dirty="0" err="1"/>
              <a:t>because</a:t>
            </a:r>
            <a:r>
              <a:rPr lang="es-ES" sz="2400" dirty="0"/>
              <a:t> </a:t>
            </a:r>
            <a:r>
              <a:rPr lang="es-ES" sz="2400" dirty="0" err="1"/>
              <a:t>there</a:t>
            </a:r>
            <a:r>
              <a:rPr lang="es-ES" sz="2400" dirty="0"/>
              <a:t> are </a:t>
            </a:r>
            <a:r>
              <a:rPr lang="es-ES" sz="2400" dirty="0" err="1"/>
              <a:t>many</a:t>
            </a:r>
            <a:r>
              <a:rPr lang="es-ES" sz="2400" dirty="0"/>
              <a:t> situ </a:t>
            </a:r>
            <a:r>
              <a:rPr lang="es-ES" sz="2400" dirty="0" err="1"/>
              <a:t>ations</a:t>
            </a:r>
            <a:r>
              <a:rPr lang="es-ES" sz="2400" dirty="0"/>
              <a:t> in </a:t>
            </a:r>
            <a:r>
              <a:rPr lang="es-ES" sz="2400" dirty="0" err="1"/>
              <a:t>which</a:t>
            </a:r>
            <a:r>
              <a:rPr lang="es-ES" sz="2400" dirty="0"/>
              <a:t> a </a:t>
            </a:r>
            <a:r>
              <a:rPr lang="es-ES" sz="2400" dirty="0" err="1"/>
              <a:t>transient</a:t>
            </a:r>
            <a:r>
              <a:rPr lang="es-ES" sz="2400" dirty="0"/>
              <a:t> hardware error can be </a:t>
            </a:r>
            <a:r>
              <a:rPr lang="es-ES" sz="2400" dirty="0" err="1"/>
              <a:t>hard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</a:t>
            </a:r>
            <a:r>
              <a:rPr lang="es-ES" sz="2400" dirty="0" err="1"/>
              <a:t>distinguish</a:t>
            </a:r>
            <a:r>
              <a:rPr lang="es-ES" sz="2400" dirty="0"/>
              <a:t>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an</a:t>
            </a:r>
            <a:r>
              <a:rPr lang="es-ES" sz="2400" dirty="0"/>
              <a:t> </a:t>
            </a:r>
            <a:r>
              <a:rPr lang="es-ES" sz="2400" dirty="0" err="1"/>
              <a:t>operating</a:t>
            </a:r>
            <a:r>
              <a:rPr lang="es-ES" sz="2400" dirty="0"/>
              <a:t> </a:t>
            </a:r>
            <a:r>
              <a:rPr lang="es-ES" sz="2400" dirty="0" err="1"/>
              <a:t>system</a:t>
            </a:r>
            <a:r>
              <a:rPr lang="es-ES" sz="2400" dirty="0"/>
              <a:t> </a:t>
            </a:r>
            <a:r>
              <a:rPr lang="es-ES" sz="2400" dirty="0" err="1"/>
              <a:t>or</a:t>
            </a:r>
            <a:r>
              <a:rPr lang="es-ES" sz="2400" dirty="0"/>
              <a:t> firmware bug. </a:t>
            </a:r>
            <a:r>
              <a:rPr lang="es-ES" sz="2400" dirty="0" err="1"/>
              <a:t>However</a:t>
            </a:r>
            <a:r>
              <a:rPr lang="es-ES" sz="2400" dirty="0"/>
              <a:t>, </a:t>
            </a:r>
            <a:r>
              <a:rPr lang="es-ES" sz="2400" dirty="0" err="1"/>
              <a:t>there</a:t>
            </a:r>
            <a:r>
              <a:rPr lang="es-ES" sz="2400" dirty="0"/>
              <a:t> </a:t>
            </a:r>
            <a:r>
              <a:rPr lang="es-ES" sz="2400" dirty="0" err="1"/>
              <a:t>is</a:t>
            </a:r>
            <a:r>
              <a:rPr lang="es-ES" sz="2400" dirty="0"/>
              <a:t> </a:t>
            </a:r>
            <a:r>
              <a:rPr lang="es-ES" sz="2400" dirty="0" err="1"/>
              <a:t>significant</a:t>
            </a:r>
            <a:r>
              <a:rPr lang="es-ES" sz="2400" dirty="0"/>
              <a:t> </a:t>
            </a:r>
            <a:r>
              <a:rPr lang="es-ES" sz="2400" dirty="0" err="1"/>
              <a:t>indirect</a:t>
            </a:r>
            <a:r>
              <a:rPr lang="es-ES" sz="2400" dirty="0"/>
              <a:t> and </a:t>
            </a:r>
            <a:r>
              <a:rPr lang="es-ES" sz="2400" dirty="0" err="1"/>
              <a:t>anecdotal</a:t>
            </a:r>
            <a:r>
              <a:rPr lang="es-ES" sz="2400" dirty="0"/>
              <a:t> </a:t>
            </a:r>
            <a:r>
              <a:rPr lang="es-ES" sz="2400" dirty="0" err="1"/>
              <a:t>evidence</a:t>
            </a:r>
            <a:r>
              <a:rPr lang="es-ES" sz="2400" dirty="0"/>
              <a:t> </a:t>
            </a:r>
            <a:r>
              <a:rPr lang="es-ES" sz="2400" dirty="0" err="1"/>
              <a:t>suggesting</a:t>
            </a:r>
            <a:r>
              <a:rPr lang="es-ES" sz="2400" dirty="0"/>
              <a:t> </a:t>
            </a:r>
            <a:r>
              <a:rPr lang="es-ES" sz="2400" dirty="0" err="1"/>
              <a:t>that</a:t>
            </a:r>
            <a:r>
              <a:rPr lang="es-ES" sz="2400" dirty="0"/>
              <a:t> software-</a:t>
            </a:r>
            <a:r>
              <a:rPr lang="es-ES" sz="2400" dirty="0" err="1"/>
              <a:t>induced</a:t>
            </a:r>
            <a:r>
              <a:rPr lang="es-ES" sz="2400" dirty="0"/>
              <a:t> </a:t>
            </a:r>
            <a:r>
              <a:rPr lang="es-ES" sz="2400" dirty="0" err="1"/>
              <a:t>crashes</a:t>
            </a:r>
            <a:r>
              <a:rPr lang="es-ES" sz="2400" dirty="0"/>
              <a:t> are </a:t>
            </a:r>
            <a:r>
              <a:rPr lang="es-ES" sz="2400" dirty="0" err="1"/>
              <a:t>much</a:t>
            </a:r>
            <a:r>
              <a:rPr lang="es-ES" sz="2400" dirty="0"/>
              <a:t> more </a:t>
            </a:r>
            <a:r>
              <a:rPr lang="es-ES" sz="2400" dirty="0" err="1"/>
              <a:t>common</a:t>
            </a:r>
            <a:r>
              <a:rPr lang="es-ES" sz="2400" dirty="0"/>
              <a:t> </a:t>
            </a:r>
            <a:r>
              <a:rPr lang="es-ES" sz="2400" dirty="0" err="1"/>
              <a:t>than</a:t>
            </a:r>
            <a:r>
              <a:rPr lang="es-ES" sz="2400" dirty="0"/>
              <a:t> </a:t>
            </a:r>
            <a:r>
              <a:rPr lang="es-ES" sz="2400" dirty="0" err="1"/>
              <a:t>those</a:t>
            </a:r>
            <a:r>
              <a:rPr lang="es-ES" sz="2400" dirty="0"/>
              <a:t> </a:t>
            </a:r>
            <a:r>
              <a:rPr lang="es-ES" sz="2400" dirty="0" err="1"/>
              <a:t>triggered</a:t>
            </a:r>
            <a:r>
              <a:rPr lang="es-ES" sz="2400" dirty="0"/>
              <a:t> </a:t>
            </a:r>
            <a:r>
              <a:rPr lang="es-ES" sz="2400" dirty="0" err="1"/>
              <a:t>by</a:t>
            </a:r>
            <a:r>
              <a:rPr lang="es-ES" sz="2400" dirty="0"/>
              <a:t> hardware </a:t>
            </a:r>
            <a:r>
              <a:rPr lang="es-ES" sz="2400" dirty="0" err="1"/>
              <a:t>faults</a:t>
            </a:r>
            <a:r>
              <a:rPr lang="es-ES" sz="2400" dirty="0"/>
              <a:t>. </a:t>
            </a:r>
            <a:r>
              <a:rPr lang="es-ES" sz="2400" dirty="0" err="1"/>
              <a:t>Some</a:t>
            </a:r>
            <a:r>
              <a:rPr lang="es-ES" sz="2400" dirty="0"/>
              <a:t> of </a:t>
            </a:r>
            <a:r>
              <a:rPr lang="es-ES" sz="2400" dirty="0" err="1"/>
              <a:t>this</a:t>
            </a:r>
            <a:r>
              <a:rPr lang="es-ES" sz="2400" dirty="0"/>
              <a:t> </a:t>
            </a:r>
            <a:r>
              <a:rPr lang="es-ES" sz="2400" dirty="0" err="1"/>
              <a:t>evidence</a:t>
            </a:r>
            <a:r>
              <a:rPr lang="es-ES" sz="2400" dirty="0"/>
              <a:t> comes </a:t>
            </a:r>
            <a:r>
              <a:rPr lang="es-ES" sz="2400" dirty="0" err="1"/>
              <a:t>from</a:t>
            </a:r>
            <a:r>
              <a:rPr lang="es-ES" sz="2400" dirty="0"/>
              <a:t> </a:t>
            </a:r>
            <a:r>
              <a:rPr lang="es-ES" sz="2400" dirty="0" err="1"/>
              <a:t>component-level</a:t>
            </a:r>
            <a:r>
              <a:rPr lang="es-ES" sz="2400" dirty="0"/>
              <a:t> </a:t>
            </a:r>
            <a:r>
              <a:rPr lang="es-ES" sz="2400" dirty="0" err="1"/>
              <a:t>diagnostics</a:t>
            </a:r>
            <a:r>
              <a:rPr lang="es-ES" sz="2400" dirty="0"/>
              <a:t>. </a:t>
            </a:r>
            <a:r>
              <a:rPr lang="es-ES" sz="2400" dirty="0" err="1"/>
              <a:t>Because</a:t>
            </a:r>
            <a:r>
              <a:rPr lang="es-ES" sz="2400" dirty="0"/>
              <a:t> </a:t>
            </a:r>
            <a:r>
              <a:rPr lang="es-ES" sz="2400" b="1" dirty="0" err="1"/>
              <a:t>memory</a:t>
            </a:r>
            <a:r>
              <a:rPr lang="es-ES" sz="2400" dirty="0"/>
              <a:t> and </a:t>
            </a:r>
            <a:r>
              <a:rPr lang="es-ES" sz="2400" b="1" dirty="0"/>
              <a:t>disk</a:t>
            </a:r>
            <a:r>
              <a:rPr lang="es-ES" sz="2400" dirty="0"/>
              <a:t> </a:t>
            </a:r>
            <a:r>
              <a:rPr lang="es-ES" sz="2400" dirty="0" err="1"/>
              <a:t>subsystem</a:t>
            </a:r>
            <a:r>
              <a:rPr lang="es-ES" sz="2400" dirty="0"/>
              <a:t> </a:t>
            </a:r>
            <a:r>
              <a:rPr lang="es-ES" sz="2400" dirty="0" err="1"/>
              <a:t>faults</a:t>
            </a:r>
            <a:r>
              <a:rPr lang="es-ES" sz="2400" dirty="0"/>
              <a:t> </a:t>
            </a:r>
            <a:r>
              <a:rPr lang="es-ES" sz="2400" dirty="0" err="1"/>
              <a:t>were</a:t>
            </a:r>
            <a:r>
              <a:rPr lang="es-ES" sz="2400" dirty="0"/>
              <a:t> </a:t>
            </a:r>
            <a:r>
              <a:rPr lang="es-ES" sz="2400" dirty="0" err="1"/>
              <a:t>the</a:t>
            </a:r>
            <a:r>
              <a:rPr lang="es-ES" sz="2400" dirty="0"/>
              <a:t> </a:t>
            </a:r>
            <a:r>
              <a:rPr lang="es-ES" sz="2400" dirty="0" err="1"/>
              <a:t>two</a:t>
            </a:r>
            <a:r>
              <a:rPr lang="es-ES" sz="2400" dirty="0"/>
              <a:t> </a:t>
            </a:r>
            <a:r>
              <a:rPr lang="es-ES" sz="2400" dirty="0" err="1"/>
              <a:t>most</a:t>
            </a:r>
            <a:r>
              <a:rPr lang="es-ES" sz="2400" dirty="0"/>
              <a:t> </a:t>
            </a:r>
            <a:r>
              <a:rPr lang="es-ES" sz="2400" dirty="0" err="1"/>
              <a:t>common</a:t>
            </a:r>
            <a:r>
              <a:rPr lang="es-ES" sz="2400" dirty="0"/>
              <a:t> </a:t>
            </a:r>
            <a:r>
              <a:rPr lang="es-ES" sz="2400" dirty="0" err="1"/>
              <a:t>diagnostics</a:t>
            </a:r>
            <a:r>
              <a:rPr lang="es-ES" sz="2400" dirty="0"/>
              <a:t> </a:t>
            </a:r>
            <a:r>
              <a:rPr lang="es-ES" sz="2400" dirty="0" err="1"/>
              <a:t>for</a:t>
            </a:r>
            <a:r>
              <a:rPr lang="es-ES" sz="2400" dirty="0"/>
              <a:t> servers </a:t>
            </a:r>
            <a:r>
              <a:rPr lang="es-ES" sz="2400" dirty="0" err="1"/>
              <a:t>sent</a:t>
            </a:r>
            <a:r>
              <a:rPr lang="es-ES" sz="2400" dirty="0"/>
              <a:t> </a:t>
            </a:r>
            <a:r>
              <a:rPr lang="es-ES" sz="2400" dirty="0" err="1"/>
              <a:t>to</a:t>
            </a:r>
            <a:r>
              <a:rPr lang="es-ES" sz="2400" dirty="0"/>
              <a:t> hardware </a:t>
            </a:r>
            <a:r>
              <a:rPr lang="es-ES" sz="2400" dirty="0" err="1"/>
              <a:t>repairs</a:t>
            </a:r>
            <a:r>
              <a:rPr lang="es-ES" sz="2400" dirty="0"/>
              <a:t> </a:t>
            </a:r>
            <a:r>
              <a:rPr lang="es-ES" sz="2400" dirty="0" err="1"/>
              <a:t>within</a:t>
            </a:r>
            <a:r>
              <a:rPr lang="es-ES" sz="2400" dirty="0"/>
              <a:t> Google in 2007, </a:t>
            </a:r>
            <a:r>
              <a:rPr lang="es-ES" sz="2400" dirty="0" err="1"/>
              <a:t>we</a:t>
            </a:r>
            <a:r>
              <a:rPr lang="es-ES" sz="2400" dirty="0"/>
              <a:t> </a:t>
            </a:r>
            <a:r>
              <a:rPr lang="es-ES" sz="2400" dirty="0" err="1"/>
              <a:t>will</a:t>
            </a:r>
            <a:r>
              <a:rPr lang="es-ES" sz="2400" dirty="0"/>
              <a:t> </a:t>
            </a:r>
            <a:r>
              <a:rPr lang="es-ES" sz="2400" dirty="0" err="1"/>
              <a:t>focus</a:t>
            </a:r>
            <a:r>
              <a:rPr lang="es-ES" sz="2400" dirty="0"/>
              <a:t> </a:t>
            </a:r>
            <a:r>
              <a:rPr lang="es-ES" sz="2400" dirty="0" err="1"/>
              <a:t>on</a:t>
            </a:r>
            <a:r>
              <a:rPr lang="es-ES" sz="2400" dirty="0"/>
              <a:t> </a:t>
            </a:r>
            <a:r>
              <a:rPr lang="es-ES" sz="2400" dirty="0" err="1"/>
              <a:t>those</a:t>
            </a:r>
            <a:r>
              <a:rPr lang="es-ES" sz="2400" dirty="0"/>
              <a:t>. </a:t>
            </a:r>
          </a:p>
          <a:p>
            <a:r>
              <a:rPr lang="es-ES" sz="2000" dirty="0" err="1"/>
              <a:t>only</a:t>
            </a:r>
            <a:r>
              <a:rPr lang="es-ES" sz="2000" dirty="0"/>
              <a:t> </a:t>
            </a:r>
            <a:r>
              <a:rPr lang="es-ES" sz="2000" dirty="0" err="1"/>
              <a:t>approximately</a:t>
            </a:r>
            <a:r>
              <a:rPr lang="es-ES" sz="2000" dirty="0"/>
              <a:t> 1.3% of </a:t>
            </a:r>
            <a:r>
              <a:rPr lang="es-ES" sz="2000" dirty="0" err="1"/>
              <a:t>all</a:t>
            </a:r>
            <a:r>
              <a:rPr lang="es-ES" sz="2000" dirty="0"/>
              <a:t> machines </a:t>
            </a:r>
            <a:r>
              <a:rPr lang="es-ES" sz="2000" dirty="0" err="1"/>
              <a:t>ever</a:t>
            </a:r>
            <a:r>
              <a:rPr lang="es-ES" sz="2000" dirty="0"/>
              <a:t> </a:t>
            </a:r>
            <a:r>
              <a:rPr lang="es-ES" sz="2000" dirty="0" err="1"/>
              <a:t>experience</a:t>
            </a:r>
            <a:r>
              <a:rPr lang="es-ES" sz="2000" dirty="0"/>
              <a:t> </a:t>
            </a:r>
            <a:r>
              <a:rPr lang="es-ES" sz="2000" dirty="0" err="1"/>
              <a:t>uncorrectable</a:t>
            </a:r>
            <a:r>
              <a:rPr lang="es-ES" sz="2000" dirty="0"/>
              <a:t> </a:t>
            </a:r>
            <a:r>
              <a:rPr lang="es-ES" sz="2000" dirty="0" err="1"/>
              <a:t>memory</a:t>
            </a:r>
            <a:r>
              <a:rPr lang="es-ES" sz="2000" dirty="0"/>
              <a:t> </a:t>
            </a:r>
            <a:r>
              <a:rPr lang="es-ES" sz="2000" dirty="0" err="1"/>
              <a:t>errors</a:t>
            </a:r>
            <a:r>
              <a:rPr lang="es-ES" sz="2000" dirty="0"/>
              <a:t> per </a:t>
            </a:r>
            <a:r>
              <a:rPr lang="es-ES" sz="2000" dirty="0" err="1"/>
              <a:t>year</a:t>
            </a:r>
            <a:r>
              <a:rPr lang="es-ES" sz="2000" dirty="0"/>
              <a:t> </a:t>
            </a:r>
          </a:p>
          <a:p>
            <a:endParaRPr lang="es-ES" sz="2400" dirty="0"/>
          </a:p>
          <a:p>
            <a:endParaRPr lang="es-ES" sz="2400" dirty="0"/>
          </a:p>
          <a:p>
            <a:pPr lvl="1"/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89726097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CLOS topology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Fat</a:t>
            </a:r>
            <a:r>
              <a:rPr lang="es-ES" dirty="0"/>
              <a:t> </a:t>
            </a:r>
            <a:r>
              <a:rPr lang="es-ES" dirty="0" err="1"/>
              <a:t>tree</a:t>
            </a:r>
            <a:r>
              <a:rPr lang="es-ES" dirty="0"/>
              <a:t>, </a:t>
            </a:r>
            <a:r>
              <a:rPr lang="es-ES" dirty="0" err="1"/>
              <a:t>is</a:t>
            </a:r>
            <a:r>
              <a:rPr lang="es-ES" dirty="0"/>
              <a:t> a </a:t>
            </a:r>
            <a:r>
              <a:rPr lang="es-ES" dirty="0" err="1"/>
              <a:t>tree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has links </a:t>
            </a:r>
            <a:r>
              <a:rPr lang="es-ES" dirty="0" err="1"/>
              <a:t>near</a:t>
            </a:r>
            <a:r>
              <a:rPr lang="es-ES" dirty="0"/>
              <a:t> </a:t>
            </a:r>
            <a:r>
              <a:rPr lang="es-ES" dirty="0" err="1"/>
              <a:t>root</a:t>
            </a:r>
            <a:r>
              <a:rPr lang="es-ES" dirty="0"/>
              <a:t> </a:t>
            </a:r>
            <a:r>
              <a:rPr lang="es-ES" dirty="0" err="1"/>
              <a:t>with</a:t>
            </a:r>
            <a:r>
              <a:rPr lang="es-ES" dirty="0"/>
              <a:t> </a:t>
            </a:r>
            <a:r>
              <a:rPr lang="es-ES" dirty="0" err="1"/>
              <a:t>higher</a:t>
            </a:r>
            <a:r>
              <a:rPr lang="es-ES" dirty="0"/>
              <a:t> data </a:t>
            </a:r>
            <a:r>
              <a:rPr lang="es-ES" dirty="0" err="1"/>
              <a:t>rate</a:t>
            </a:r>
            <a:endParaRPr lang="es-ES" dirty="0"/>
          </a:p>
          <a:p>
            <a:r>
              <a:rPr lang="es-ES" dirty="0"/>
              <a:t>Folder </a:t>
            </a:r>
            <a:r>
              <a:rPr lang="es-ES" dirty="0" err="1"/>
              <a:t>Clos</a:t>
            </a:r>
            <a:r>
              <a:rPr lang="es-ES" dirty="0"/>
              <a:t> (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n-GB" dirty="0"/>
              <a:t> multi-rooted trees?</a:t>
            </a:r>
            <a:r>
              <a:rPr lang="es-ES" dirty="0"/>
              <a:t>) has </a:t>
            </a:r>
            <a:r>
              <a:rPr lang="es-ES" dirty="0" err="1"/>
              <a:t>tree</a:t>
            </a:r>
            <a:r>
              <a:rPr lang="es-ES" dirty="0"/>
              <a:t> </a:t>
            </a:r>
            <a:r>
              <a:rPr lang="es-ES" dirty="0" err="1"/>
              <a:t>level</a:t>
            </a:r>
            <a:r>
              <a:rPr lang="es-ES" dirty="0"/>
              <a:t>; </a:t>
            </a:r>
            <a:r>
              <a:rPr lang="es-ES" dirty="0" err="1"/>
              <a:t>core</a:t>
            </a:r>
            <a:r>
              <a:rPr lang="es-ES" dirty="0"/>
              <a:t>, </a:t>
            </a:r>
            <a:r>
              <a:rPr lang="es-ES" dirty="0" err="1"/>
              <a:t>aggregation</a:t>
            </a:r>
            <a:r>
              <a:rPr lang="es-ES" dirty="0"/>
              <a:t>, </a:t>
            </a:r>
            <a:r>
              <a:rPr lang="es-ES" dirty="0" err="1"/>
              <a:t>access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edge</a:t>
            </a:r>
            <a:endParaRPr lang="es-ES" dirty="0"/>
          </a:p>
          <a:p>
            <a:pPr lvl="1"/>
            <a:r>
              <a:rPr lang="en-GB" dirty="0" err="1"/>
              <a:t>Porland</a:t>
            </a:r>
            <a:r>
              <a:rPr lang="en-GB" dirty="0"/>
              <a:t> (</a:t>
            </a:r>
            <a:r>
              <a:rPr lang="en-GB" dirty="0" err="1"/>
              <a:t>Vahdat</a:t>
            </a:r>
            <a:r>
              <a:rPr lang="en-GB" dirty="0"/>
              <a:t> )  uses Pod,</a:t>
            </a:r>
          </a:p>
          <a:p>
            <a:pPr lvl="1"/>
            <a:endParaRPr lang="en-GB" dirty="0"/>
          </a:p>
          <a:p>
            <a:pPr lvl="1"/>
            <a:r>
              <a:rPr lang="en-GB" sz="1600" dirty="0"/>
              <a:t> 4 core switches, 2 link between an aggregation and a core,  node</a:t>
            </a:r>
          </a:p>
          <a:p>
            <a:pPr lvl="1"/>
            <a:r>
              <a:rPr lang="en-GB" sz="2400" dirty="0"/>
              <a:t>VL2 (Greenberg ) (no Pod), makes a mesh between core and aggregation switches, a load of links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40" y="5183198"/>
            <a:ext cx="2267744" cy="167480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0152" y="3861048"/>
            <a:ext cx="1862060" cy="76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107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9112"/>
            <a:ext cx="7033888" cy="391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82 Rectángulo"/>
          <p:cNvSpPr>
            <a:spLocks noChangeArrowheads="1"/>
          </p:cNvSpPr>
          <p:nvPr/>
        </p:nvSpPr>
        <p:spPr bwMode="auto">
          <a:xfrm>
            <a:off x="539552" y="116632"/>
            <a:ext cx="82809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dirty="0">
                <a:latin typeface="Calibri" charset="0"/>
              </a:rPr>
              <a:t>VL2 </a:t>
            </a: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608" y="4365104"/>
            <a:ext cx="3476391" cy="256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483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Porland</a:t>
            </a:r>
            <a:r>
              <a:rPr lang="en-GB" dirty="0"/>
              <a:t> </a:t>
            </a:r>
            <a:r>
              <a:rPr lang="en-GB" dirty="0" err="1"/>
              <a:t>vs</a:t>
            </a:r>
            <a:r>
              <a:rPr lang="en-GB" dirty="0"/>
              <a:t> VL2</a:t>
            </a:r>
          </a:p>
        </p:txBody>
      </p:sp>
      <p:graphicFrame>
        <p:nvGraphicFramePr>
          <p:cNvPr id="8" name="Marcador de contenido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6566333"/>
              </p:ext>
            </p:extLst>
          </p:nvPr>
        </p:nvGraphicFramePr>
        <p:xfrm>
          <a:off x="457200" y="1600200"/>
          <a:ext cx="8229599" cy="140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04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83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5496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38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hosts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switches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cables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Alternative path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Port/switch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oversubc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Aggra</a:t>
                      </a:r>
                      <a:r>
                        <a:rPr lang="en-GB" sz="1400" baseline="0" dirty="0"/>
                        <a:t> </a:t>
                      </a:r>
                      <a:r>
                        <a:rPr lang="en-GB" sz="1400" baseline="0" dirty="0" err="1"/>
                        <a:t>bw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 err="1"/>
                        <a:t>Bisec</a:t>
                      </a:r>
                      <a:r>
                        <a:rPr lang="en-GB" sz="1400" dirty="0"/>
                        <a:t> </a:t>
                      </a:r>
                      <a:r>
                        <a:rPr lang="en-GB" sz="1400" dirty="0" err="1"/>
                        <a:t>bw</a:t>
                      </a:r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 err="1"/>
                        <a:t>Porland</a:t>
                      </a:r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65536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131072 (64 </a:t>
                      </a:r>
                      <a:r>
                        <a:rPr lang="en-GB" sz="1400" dirty="0" err="1"/>
                        <a:t>fo</a:t>
                      </a:r>
                      <a:r>
                        <a:rPr lang="en-GB" sz="14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1400" dirty="0"/>
                        <a:t>VL2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103680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5400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20636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400" dirty="0"/>
                        <a:t>144/22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Marcador de contenido 2"/>
          <p:cNvSpPr txBox="1">
            <a:spLocks/>
          </p:cNvSpPr>
          <p:nvPr/>
        </p:nvSpPr>
        <p:spPr bwMode="auto">
          <a:xfrm>
            <a:off x="467544" y="3356992"/>
            <a:ext cx="8229600" cy="2797771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ＭＳ Ｐゴシック" charset="0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 err="1"/>
              <a:t>They</a:t>
            </a:r>
            <a:r>
              <a:rPr lang="es-ES" dirty="0"/>
              <a:t> </a:t>
            </a:r>
            <a:r>
              <a:rPr lang="es-ES" dirty="0" err="1"/>
              <a:t>differ</a:t>
            </a:r>
            <a:r>
              <a:rPr lang="es-ES" dirty="0"/>
              <a:t> in </a:t>
            </a:r>
            <a:r>
              <a:rPr lang="es-ES" dirty="0" err="1"/>
              <a:t>that</a:t>
            </a:r>
            <a:r>
              <a:rPr lang="es-ES" dirty="0"/>
              <a:t> (</a:t>
            </a:r>
            <a:r>
              <a:rPr lang="es-ES" dirty="0" err="1"/>
              <a:t>porland</a:t>
            </a:r>
            <a:r>
              <a:rPr lang="es-ES" dirty="0"/>
              <a:t>) </a:t>
            </a:r>
            <a:r>
              <a:rPr lang="es-ES" dirty="0" err="1"/>
              <a:t>FatTree</a:t>
            </a:r>
            <a:r>
              <a:rPr lang="es-ES" dirty="0"/>
              <a:t> uses </a:t>
            </a:r>
            <a:r>
              <a:rPr lang="es-ES" dirty="0" err="1"/>
              <a:t>larger</a:t>
            </a:r>
            <a:r>
              <a:rPr lang="es-ES" dirty="0"/>
              <a:t> </a:t>
            </a:r>
            <a:r>
              <a:rPr lang="es-ES" dirty="0" err="1"/>
              <a:t>quantities</a:t>
            </a:r>
            <a:r>
              <a:rPr lang="es-ES" dirty="0"/>
              <a:t> of </a:t>
            </a:r>
            <a:r>
              <a:rPr lang="es-ES" dirty="0" err="1"/>
              <a:t>lower</a:t>
            </a:r>
            <a:r>
              <a:rPr lang="es-ES" dirty="0"/>
              <a:t> </a:t>
            </a:r>
            <a:r>
              <a:rPr lang="es-ES" dirty="0" err="1"/>
              <a:t>speed</a:t>
            </a:r>
            <a:r>
              <a:rPr lang="es-ES" dirty="0"/>
              <a:t> (1Gb/s) links </a:t>
            </a:r>
            <a:r>
              <a:rPr lang="es-ES" dirty="0" err="1"/>
              <a:t>between</a:t>
            </a:r>
            <a:r>
              <a:rPr lang="es-ES" dirty="0"/>
              <a:t> </a:t>
            </a:r>
            <a:r>
              <a:rPr lang="es-ES" dirty="0" err="1"/>
              <a:t>switches</a:t>
            </a:r>
            <a:r>
              <a:rPr lang="es-ES" dirty="0"/>
              <a:t>, </a:t>
            </a:r>
            <a:r>
              <a:rPr lang="es-ES" dirty="0" err="1"/>
              <a:t>whereas</a:t>
            </a:r>
            <a:r>
              <a:rPr lang="es-ES" dirty="0"/>
              <a:t> VL2 uses </a:t>
            </a:r>
            <a:r>
              <a:rPr lang="es-ES" dirty="0" err="1"/>
              <a:t>fewer</a:t>
            </a:r>
            <a:r>
              <a:rPr lang="es-ES" dirty="0"/>
              <a:t> </a:t>
            </a:r>
            <a:r>
              <a:rPr lang="es-ES" dirty="0" err="1"/>
              <a:t>faster</a:t>
            </a:r>
            <a:r>
              <a:rPr lang="es-ES" dirty="0"/>
              <a:t> (10Gb/s) links [MPTCP]</a:t>
            </a:r>
          </a:p>
          <a:p>
            <a:r>
              <a:rPr lang="es-ES_tradnl" dirty="0"/>
              <a:t> </a:t>
            </a: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2200920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6 CuadroTexto"/>
          <p:cNvSpPr txBox="1">
            <a:spLocks noChangeArrowheads="1"/>
          </p:cNvSpPr>
          <p:nvPr/>
        </p:nvSpPr>
        <p:spPr bwMode="auto">
          <a:xfrm>
            <a:off x="179388" y="188913"/>
            <a:ext cx="16130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1800" dirty="0"/>
              <a:t>DUAL </a:t>
            </a:r>
            <a:r>
              <a:rPr lang="es-ES" sz="1800" dirty="0" err="1"/>
              <a:t>homing</a:t>
            </a:r>
            <a:endParaRPr lang="es-ES" sz="1800" dirty="0"/>
          </a:p>
          <a:p>
            <a:pPr eaLnBrk="1" hangingPunct="1"/>
            <a:endParaRPr lang="es-ES" sz="1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280" y="4888352"/>
            <a:ext cx="4048720" cy="1969648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48680"/>
            <a:ext cx="5688632" cy="3920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1975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6 CuadroTexto"/>
          <p:cNvSpPr txBox="1">
            <a:spLocks noChangeArrowheads="1"/>
          </p:cNvSpPr>
          <p:nvPr/>
        </p:nvSpPr>
        <p:spPr bwMode="auto">
          <a:xfrm>
            <a:off x="2143125" y="428625"/>
            <a:ext cx="72675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1800"/>
              <a:t>Cayley graphs</a:t>
            </a:r>
          </a:p>
          <a:p>
            <a:pPr eaLnBrk="1" hangingPunct="1"/>
            <a:r>
              <a:rPr lang="es-ES" sz="1800"/>
              <a:t>Barabasi</a:t>
            </a:r>
          </a:p>
          <a:p>
            <a:pPr eaLnBrk="1" hangingPunct="1"/>
            <a:endParaRPr lang="es-ES" sz="1800"/>
          </a:p>
          <a:p>
            <a:pPr eaLnBrk="1" hangingPunct="1"/>
            <a:r>
              <a:rPr lang="es-ES" sz="1800">
                <a:hlinkClick r:id="rId2" invalidUrl="http://infinetics.com/White Papers/Data Center Switch Fabric Primer DCSFP-5111.pdf"/>
              </a:rPr>
              <a:t>Infinetics</a:t>
            </a:r>
            <a:r>
              <a:rPr lang="es-ES" sz="1800"/>
              <a:t>, propone usar redes simétricas para DC con atajos, </a:t>
            </a:r>
            <a:r>
              <a:rPr lang="es-ES" sz="1800">
                <a:hlinkClick r:id="rId3" invalidUrl="http://infinetics.com/White Papers/Data Center Switch Fabric Competitive Analysis DCFCA-5111.pdf"/>
              </a:rPr>
              <a:t>análisis</a:t>
            </a:r>
            <a:endParaRPr lang="es-ES" sz="1800"/>
          </a:p>
        </p:txBody>
      </p:sp>
      <p:sp>
        <p:nvSpPr>
          <p:cNvPr id="13314" name="6 CuadroTexto"/>
          <p:cNvSpPr txBox="1">
            <a:spLocks noChangeArrowheads="1"/>
          </p:cNvSpPr>
          <p:nvPr/>
        </p:nvSpPr>
        <p:spPr bwMode="auto">
          <a:xfrm>
            <a:off x="179388" y="188913"/>
            <a:ext cx="13382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1800"/>
              <a:t>TIPO FLAT</a:t>
            </a:r>
          </a:p>
          <a:p>
            <a:pPr eaLnBrk="1" hangingPunct="1"/>
            <a:endParaRPr lang="es-ES" sz="1800"/>
          </a:p>
        </p:txBody>
      </p:sp>
      <p:pic>
        <p:nvPicPr>
          <p:cNvPr id="13315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989138"/>
            <a:ext cx="5724525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8395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GB">
              <a:latin typeface="Calibri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s-ES">
              <a:ea typeface="+mn-ea"/>
              <a:cs typeface="+mn-cs"/>
            </a:endParaRPr>
          </a:p>
        </p:txBody>
      </p:sp>
      <p:sp>
        <p:nvSpPr>
          <p:cNvPr id="14339" name="4 Rectángulo"/>
          <p:cNvSpPr>
            <a:spLocks noChangeArrowheads="1"/>
          </p:cNvSpPr>
          <p:nvPr/>
        </p:nvSpPr>
        <p:spPr bwMode="auto">
          <a:xfrm>
            <a:off x="214313" y="6429375"/>
            <a:ext cx="5929312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sz="1000">
                <a:latin typeface="Calibri" charset="0"/>
              </a:rPr>
              <a:t>http://www.cisco.com/en/US/docs/solutions/Enterprise/Data_Center/DC_Infra2_5/DCInfra_3.html</a:t>
            </a: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85813"/>
            <a:ext cx="9072563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6 CuadroTexto"/>
          <p:cNvSpPr txBox="1">
            <a:spLocks noChangeArrowheads="1"/>
          </p:cNvSpPr>
          <p:nvPr/>
        </p:nvSpPr>
        <p:spPr bwMode="auto">
          <a:xfrm>
            <a:off x="2143125" y="428625"/>
            <a:ext cx="4259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1800" dirty="0"/>
              <a:t>ECMT EQUAL COST MUTIPATH TREE</a:t>
            </a:r>
          </a:p>
        </p:txBody>
      </p:sp>
      <p:sp>
        <p:nvSpPr>
          <p:cNvPr id="14342" name="6 CuadroTexto"/>
          <p:cNvSpPr txBox="1">
            <a:spLocks noChangeArrowheads="1"/>
          </p:cNvSpPr>
          <p:nvPr/>
        </p:nvSpPr>
        <p:spPr bwMode="auto">
          <a:xfrm>
            <a:off x="179388" y="188913"/>
            <a:ext cx="2416459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1800" dirty="0"/>
              <a:t>TIPO CLOS FOLDER</a:t>
            </a:r>
          </a:p>
          <a:p>
            <a:pPr eaLnBrk="1" hangingPunct="1"/>
            <a:endParaRPr lang="es-ES" sz="18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1 Título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endParaRPr lang="en-GB">
              <a:latin typeface="Calibri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s-ES">
              <a:ea typeface="+mn-ea"/>
              <a:cs typeface="+mn-cs"/>
            </a:endParaRPr>
          </a:p>
        </p:txBody>
      </p:sp>
      <p:pic>
        <p:nvPicPr>
          <p:cNvPr id="1843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3" y="0"/>
            <a:ext cx="8143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6" name="4 Rectángulo"/>
          <p:cNvSpPr>
            <a:spLocks noChangeArrowheads="1"/>
          </p:cNvSpPr>
          <p:nvPr/>
        </p:nvSpPr>
        <p:spPr bwMode="auto">
          <a:xfrm>
            <a:off x="214313" y="6429375"/>
            <a:ext cx="528637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s-ES" sz="1000">
                <a:latin typeface="Calibri" charset="0"/>
              </a:rPr>
              <a:t>http://nanog.org/meetings/nanog50/presentations/Sunday/IEEE_8021aqShortest_Path.pdf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Picture 15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365625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8" name="Line 154"/>
          <p:cNvSpPr>
            <a:spLocks noChangeShapeType="1"/>
          </p:cNvSpPr>
          <p:nvPr/>
        </p:nvSpPr>
        <p:spPr bwMode="auto">
          <a:xfrm>
            <a:off x="2771775" y="443865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9459" name="Picture 15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365625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5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5157788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Line 158"/>
          <p:cNvSpPr>
            <a:spLocks noChangeShapeType="1"/>
          </p:cNvSpPr>
          <p:nvPr/>
        </p:nvSpPr>
        <p:spPr bwMode="auto">
          <a:xfrm>
            <a:off x="2771775" y="5230813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9462" name="Picture 15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5157788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463" name="AutoShape 164"/>
          <p:cNvCxnSpPr>
            <a:cxnSpLocks noChangeShapeType="1"/>
          </p:cNvCxnSpPr>
          <p:nvPr/>
        </p:nvCxnSpPr>
        <p:spPr bwMode="auto">
          <a:xfrm>
            <a:off x="2555875" y="4549775"/>
            <a:ext cx="0" cy="608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64" name="AutoShape 165"/>
          <p:cNvCxnSpPr>
            <a:cxnSpLocks noChangeShapeType="1"/>
          </p:cNvCxnSpPr>
          <p:nvPr/>
        </p:nvCxnSpPr>
        <p:spPr bwMode="auto">
          <a:xfrm>
            <a:off x="3563938" y="4549775"/>
            <a:ext cx="0" cy="608013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19465" name="Line 167"/>
          <p:cNvSpPr>
            <a:spLocks noChangeShapeType="1"/>
          </p:cNvSpPr>
          <p:nvPr/>
        </p:nvSpPr>
        <p:spPr bwMode="auto">
          <a:xfrm flipV="1">
            <a:off x="2700338" y="4508500"/>
            <a:ext cx="647700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66" name="Line 168"/>
          <p:cNvSpPr>
            <a:spLocks noChangeShapeType="1"/>
          </p:cNvSpPr>
          <p:nvPr/>
        </p:nvSpPr>
        <p:spPr bwMode="auto">
          <a:xfrm>
            <a:off x="2700338" y="4508500"/>
            <a:ext cx="719137" cy="6492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9467" name="Picture 18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6092825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187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36738" y="65246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Picture 188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24075" y="65246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0" name="Line 189"/>
          <p:cNvSpPr>
            <a:spLocks noChangeShapeType="1"/>
          </p:cNvSpPr>
          <p:nvPr/>
        </p:nvSpPr>
        <p:spPr bwMode="auto">
          <a:xfrm flipH="1" flipV="1">
            <a:off x="2195513" y="6237288"/>
            <a:ext cx="73025" cy="28733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71" name="Line 190"/>
          <p:cNvSpPr>
            <a:spLocks noChangeShapeType="1"/>
          </p:cNvSpPr>
          <p:nvPr/>
        </p:nvSpPr>
        <p:spPr bwMode="auto">
          <a:xfrm flipV="1">
            <a:off x="1908175" y="6237288"/>
            <a:ext cx="71438" cy="28733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9472" name="Picture 19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6092825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3" name="Picture 192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9038" y="65246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4" name="Picture 19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6375" y="65246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75" name="Line 194"/>
          <p:cNvSpPr>
            <a:spLocks noChangeShapeType="1"/>
          </p:cNvSpPr>
          <p:nvPr/>
        </p:nvSpPr>
        <p:spPr bwMode="auto">
          <a:xfrm flipH="1" flipV="1">
            <a:off x="1547813" y="6237288"/>
            <a:ext cx="73025" cy="28733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76" name="Line 195"/>
          <p:cNvSpPr>
            <a:spLocks noChangeShapeType="1"/>
          </p:cNvSpPr>
          <p:nvPr/>
        </p:nvSpPr>
        <p:spPr bwMode="auto">
          <a:xfrm flipV="1">
            <a:off x="1260475" y="6237288"/>
            <a:ext cx="71438" cy="28733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9477" name="Picture 19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6092825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8" name="Picture 197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27538" y="65246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9" name="Picture 198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4875" y="65246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80" name="Line 199"/>
          <p:cNvSpPr>
            <a:spLocks noChangeShapeType="1"/>
          </p:cNvSpPr>
          <p:nvPr/>
        </p:nvSpPr>
        <p:spPr bwMode="auto">
          <a:xfrm flipH="1" flipV="1">
            <a:off x="4786313" y="6237288"/>
            <a:ext cx="73025" cy="28733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81" name="Line 200"/>
          <p:cNvSpPr>
            <a:spLocks noChangeShapeType="1"/>
          </p:cNvSpPr>
          <p:nvPr/>
        </p:nvSpPr>
        <p:spPr bwMode="auto">
          <a:xfrm flipV="1">
            <a:off x="4498975" y="6237288"/>
            <a:ext cx="71438" cy="28733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9482" name="Picture 20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6092825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83" name="Picture 202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79838" y="65246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84" name="Picture 20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7175" y="65246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85" name="Line 204"/>
          <p:cNvSpPr>
            <a:spLocks noChangeShapeType="1"/>
          </p:cNvSpPr>
          <p:nvPr/>
        </p:nvSpPr>
        <p:spPr bwMode="auto">
          <a:xfrm flipH="1" flipV="1">
            <a:off x="4138613" y="6237288"/>
            <a:ext cx="73025" cy="28733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486" name="Line 205"/>
          <p:cNvSpPr>
            <a:spLocks noChangeShapeType="1"/>
          </p:cNvSpPr>
          <p:nvPr/>
        </p:nvSpPr>
        <p:spPr bwMode="auto">
          <a:xfrm flipV="1">
            <a:off x="3851275" y="6237288"/>
            <a:ext cx="71438" cy="287337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cxnSp>
        <p:nvCxnSpPr>
          <p:cNvPr id="19487" name="AutoShape 211"/>
          <p:cNvCxnSpPr>
            <a:cxnSpLocks noChangeShapeType="1"/>
          </p:cNvCxnSpPr>
          <p:nvPr/>
        </p:nvCxnSpPr>
        <p:spPr bwMode="auto">
          <a:xfrm flipH="1">
            <a:off x="1476375" y="5341938"/>
            <a:ext cx="1079500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88" name="AutoShape 212"/>
          <p:cNvCxnSpPr>
            <a:cxnSpLocks noChangeShapeType="1"/>
          </p:cNvCxnSpPr>
          <p:nvPr/>
        </p:nvCxnSpPr>
        <p:spPr bwMode="auto">
          <a:xfrm flipH="1">
            <a:off x="2124075" y="5341938"/>
            <a:ext cx="431800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89" name="AutoShape 215"/>
          <p:cNvCxnSpPr>
            <a:cxnSpLocks noChangeShapeType="1"/>
          </p:cNvCxnSpPr>
          <p:nvPr/>
        </p:nvCxnSpPr>
        <p:spPr bwMode="auto">
          <a:xfrm>
            <a:off x="3563938" y="5341938"/>
            <a:ext cx="503237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0" name="AutoShape 216"/>
          <p:cNvCxnSpPr>
            <a:cxnSpLocks noChangeShapeType="1"/>
          </p:cNvCxnSpPr>
          <p:nvPr/>
        </p:nvCxnSpPr>
        <p:spPr bwMode="auto">
          <a:xfrm>
            <a:off x="3563938" y="5341938"/>
            <a:ext cx="1150937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1" name="AutoShape 262"/>
          <p:cNvCxnSpPr>
            <a:cxnSpLocks noChangeShapeType="1"/>
          </p:cNvCxnSpPr>
          <p:nvPr/>
        </p:nvCxnSpPr>
        <p:spPr bwMode="auto">
          <a:xfrm flipH="1">
            <a:off x="1476375" y="5341938"/>
            <a:ext cx="2087563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2" name="AutoShape 263"/>
          <p:cNvCxnSpPr>
            <a:cxnSpLocks noChangeShapeType="1"/>
          </p:cNvCxnSpPr>
          <p:nvPr/>
        </p:nvCxnSpPr>
        <p:spPr bwMode="auto">
          <a:xfrm flipH="1">
            <a:off x="2124075" y="5341938"/>
            <a:ext cx="1439863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3" name="AutoShape 264"/>
          <p:cNvCxnSpPr>
            <a:cxnSpLocks noChangeShapeType="1"/>
          </p:cNvCxnSpPr>
          <p:nvPr/>
        </p:nvCxnSpPr>
        <p:spPr bwMode="auto">
          <a:xfrm>
            <a:off x="2555875" y="5341938"/>
            <a:ext cx="1511300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4" name="AutoShape 265"/>
          <p:cNvCxnSpPr>
            <a:cxnSpLocks noChangeShapeType="1"/>
          </p:cNvCxnSpPr>
          <p:nvPr/>
        </p:nvCxnSpPr>
        <p:spPr bwMode="auto">
          <a:xfrm>
            <a:off x="2555875" y="5341938"/>
            <a:ext cx="2159000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5" name="AutoShape 304"/>
          <p:cNvCxnSpPr>
            <a:cxnSpLocks noChangeShapeType="1"/>
          </p:cNvCxnSpPr>
          <p:nvPr/>
        </p:nvCxnSpPr>
        <p:spPr bwMode="auto">
          <a:xfrm flipH="1" flipV="1">
            <a:off x="1504950" y="3602038"/>
            <a:ext cx="1079500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6" name="AutoShape 305"/>
          <p:cNvCxnSpPr>
            <a:cxnSpLocks noChangeShapeType="1"/>
          </p:cNvCxnSpPr>
          <p:nvPr/>
        </p:nvCxnSpPr>
        <p:spPr bwMode="auto">
          <a:xfrm flipH="1" flipV="1">
            <a:off x="2152650" y="3602038"/>
            <a:ext cx="431800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7" name="AutoShape 307"/>
          <p:cNvCxnSpPr>
            <a:cxnSpLocks noChangeShapeType="1"/>
          </p:cNvCxnSpPr>
          <p:nvPr/>
        </p:nvCxnSpPr>
        <p:spPr bwMode="auto">
          <a:xfrm flipV="1">
            <a:off x="3592513" y="3602038"/>
            <a:ext cx="503237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8" name="AutoShape 308"/>
          <p:cNvCxnSpPr>
            <a:cxnSpLocks noChangeShapeType="1"/>
          </p:cNvCxnSpPr>
          <p:nvPr/>
        </p:nvCxnSpPr>
        <p:spPr bwMode="auto">
          <a:xfrm flipV="1">
            <a:off x="3592513" y="3602038"/>
            <a:ext cx="1150937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499" name="AutoShape 309"/>
          <p:cNvCxnSpPr>
            <a:cxnSpLocks noChangeShapeType="1"/>
          </p:cNvCxnSpPr>
          <p:nvPr/>
        </p:nvCxnSpPr>
        <p:spPr bwMode="auto">
          <a:xfrm flipH="1" flipV="1">
            <a:off x="1504950" y="3602038"/>
            <a:ext cx="2087563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500" name="AutoShape 310"/>
          <p:cNvCxnSpPr>
            <a:cxnSpLocks noChangeShapeType="1"/>
          </p:cNvCxnSpPr>
          <p:nvPr/>
        </p:nvCxnSpPr>
        <p:spPr bwMode="auto">
          <a:xfrm flipH="1" flipV="1">
            <a:off x="2152650" y="3602038"/>
            <a:ext cx="1439863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501" name="AutoShape 311"/>
          <p:cNvCxnSpPr>
            <a:cxnSpLocks noChangeShapeType="1"/>
          </p:cNvCxnSpPr>
          <p:nvPr/>
        </p:nvCxnSpPr>
        <p:spPr bwMode="auto">
          <a:xfrm flipV="1">
            <a:off x="2584450" y="3602038"/>
            <a:ext cx="1511300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9502" name="AutoShape 312"/>
          <p:cNvCxnSpPr>
            <a:cxnSpLocks noChangeShapeType="1"/>
          </p:cNvCxnSpPr>
          <p:nvPr/>
        </p:nvCxnSpPr>
        <p:spPr bwMode="auto">
          <a:xfrm flipV="1">
            <a:off x="2584450" y="3602038"/>
            <a:ext cx="2159000" cy="75088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pic>
        <p:nvPicPr>
          <p:cNvPr id="19503" name="Picture 31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050" y="3422650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04" name="Picture 31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350" y="3422650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05" name="Picture 31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3422650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06" name="Picture 31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50" y="3422650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07" name="Picture 319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24038" y="29543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08" name="Picture 320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1375" y="29543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09" name="Line 321"/>
          <p:cNvSpPr>
            <a:spLocks noChangeShapeType="1"/>
          </p:cNvSpPr>
          <p:nvPr/>
        </p:nvSpPr>
        <p:spPr bwMode="auto">
          <a:xfrm flipV="1">
            <a:off x="2252663" y="3154363"/>
            <a:ext cx="31750" cy="2587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510" name="Line 322"/>
          <p:cNvSpPr>
            <a:spLocks noChangeShapeType="1"/>
          </p:cNvSpPr>
          <p:nvPr/>
        </p:nvSpPr>
        <p:spPr bwMode="auto">
          <a:xfrm flipH="1" flipV="1">
            <a:off x="1930400" y="3154363"/>
            <a:ext cx="161925" cy="2587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9511" name="Picture 32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76338" y="29543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12" name="Picture 324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63675" y="29543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13" name="Line 325"/>
          <p:cNvSpPr>
            <a:spLocks noChangeShapeType="1"/>
          </p:cNvSpPr>
          <p:nvPr/>
        </p:nvSpPr>
        <p:spPr bwMode="auto">
          <a:xfrm flipH="1" flipV="1">
            <a:off x="1570038" y="3178175"/>
            <a:ext cx="12700" cy="24288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514" name="Line 326"/>
          <p:cNvSpPr>
            <a:spLocks noChangeShapeType="1"/>
          </p:cNvSpPr>
          <p:nvPr/>
        </p:nvSpPr>
        <p:spPr bwMode="auto">
          <a:xfrm flipH="1" flipV="1">
            <a:off x="1285875" y="3167063"/>
            <a:ext cx="165100" cy="26511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9515" name="Picture 327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14838" y="29543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16" name="Picture 328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02175" y="29543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17" name="Line 329"/>
          <p:cNvSpPr>
            <a:spLocks noChangeShapeType="1"/>
          </p:cNvSpPr>
          <p:nvPr/>
        </p:nvSpPr>
        <p:spPr bwMode="auto">
          <a:xfrm flipH="1" flipV="1">
            <a:off x="4875213" y="3163888"/>
            <a:ext cx="1587" cy="23971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518" name="Line 330"/>
          <p:cNvSpPr>
            <a:spLocks noChangeShapeType="1"/>
          </p:cNvSpPr>
          <p:nvPr/>
        </p:nvSpPr>
        <p:spPr bwMode="auto">
          <a:xfrm flipH="1" flipV="1">
            <a:off x="4573588" y="3168650"/>
            <a:ext cx="123825" cy="2587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19519" name="Picture 331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67138" y="29543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520" name="Picture 332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54475" y="29543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21" name="Line 333"/>
          <p:cNvSpPr>
            <a:spLocks noChangeShapeType="1"/>
          </p:cNvSpPr>
          <p:nvPr/>
        </p:nvSpPr>
        <p:spPr bwMode="auto">
          <a:xfrm flipH="1" flipV="1">
            <a:off x="4217988" y="3159125"/>
            <a:ext cx="15875" cy="244475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522" name="Line 334"/>
          <p:cNvSpPr>
            <a:spLocks noChangeShapeType="1"/>
          </p:cNvSpPr>
          <p:nvPr/>
        </p:nvSpPr>
        <p:spPr bwMode="auto">
          <a:xfrm flipH="1" flipV="1">
            <a:off x="3897313" y="3163888"/>
            <a:ext cx="142875" cy="244475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19523" name="Text Box 335"/>
          <p:cNvSpPr txBox="1">
            <a:spLocks noChangeArrowheads="1"/>
          </p:cNvSpPr>
          <p:nvPr/>
        </p:nvSpPr>
        <p:spPr bwMode="auto">
          <a:xfrm>
            <a:off x="2100263" y="43449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0</a:t>
            </a:r>
          </a:p>
        </p:txBody>
      </p:sp>
      <p:sp>
        <p:nvSpPr>
          <p:cNvPr id="19524" name="Text Box 336"/>
          <p:cNvSpPr txBox="1">
            <a:spLocks noChangeArrowheads="1"/>
          </p:cNvSpPr>
          <p:nvPr/>
        </p:nvSpPr>
        <p:spPr bwMode="auto">
          <a:xfrm>
            <a:off x="3779838" y="4354513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1</a:t>
            </a:r>
          </a:p>
        </p:txBody>
      </p:sp>
      <p:sp>
        <p:nvSpPr>
          <p:cNvPr id="19525" name="Text Box 337"/>
          <p:cNvSpPr txBox="1">
            <a:spLocks noChangeArrowheads="1"/>
          </p:cNvSpPr>
          <p:nvPr/>
        </p:nvSpPr>
        <p:spPr bwMode="auto">
          <a:xfrm>
            <a:off x="3779838" y="5143500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2</a:t>
            </a:r>
          </a:p>
        </p:txBody>
      </p:sp>
      <p:sp>
        <p:nvSpPr>
          <p:cNvPr id="19526" name="Text Box 338"/>
          <p:cNvSpPr txBox="1">
            <a:spLocks noChangeArrowheads="1"/>
          </p:cNvSpPr>
          <p:nvPr/>
        </p:nvSpPr>
        <p:spPr bwMode="auto">
          <a:xfrm>
            <a:off x="2074863" y="5145088"/>
            <a:ext cx="24130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3</a:t>
            </a:r>
          </a:p>
        </p:txBody>
      </p:sp>
      <p:sp>
        <p:nvSpPr>
          <p:cNvPr id="19527" name="Text Box 339"/>
          <p:cNvSpPr txBox="1">
            <a:spLocks noChangeArrowheads="1"/>
          </p:cNvSpPr>
          <p:nvPr/>
        </p:nvSpPr>
        <p:spPr bwMode="auto">
          <a:xfrm>
            <a:off x="1257300" y="3629025"/>
            <a:ext cx="2349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5</a:t>
            </a:r>
          </a:p>
        </p:txBody>
      </p:sp>
      <p:sp>
        <p:nvSpPr>
          <p:cNvPr id="19528" name="Text Box 340"/>
          <p:cNvSpPr txBox="1">
            <a:spLocks noChangeArrowheads="1"/>
          </p:cNvSpPr>
          <p:nvPr/>
        </p:nvSpPr>
        <p:spPr bwMode="auto">
          <a:xfrm>
            <a:off x="1922463" y="3629025"/>
            <a:ext cx="24130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6</a:t>
            </a:r>
          </a:p>
        </p:txBody>
      </p:sp>
      <p:sp>
        <p:nvSpPr>
          <p:cNvPr id="19529" name="Text Box 341"/>
          <p:cNvSpPr txBox="1">
            <a:spLocks noChangeArrowheads="1"/>
          </p:cNvSpPr>
          <p:nvPr/>
        </p:nvSpPr>
        <p:spPr bwMode="auto">
          <a:xfrm>
            <a:off x="2587625" y="3454400"/>
            <a:ext cx="1127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……………………….</a:t>
            </a:r>
          </a:p>
          <a:p>
            <a:pPr eaLnBrk="1" hangingPunct="1"/>
            <a:r>
              <a:rPr lang="es-ES" sz="800">
                <a:latin typeface="Calibri" charset="0"/>
              </a:rPr>
              <a:t>……………………….</a:t>
            </a:r>
          </a:p>
        </p:txBody>
      </p:sp>
      <p:sp>
        <p:nvSpPr>
          <p:cNvPr id="19530" name="Text Box 342"/>
          <p:cNvSpPr txBox="1">
            <a:spLocks noChangeArrowheads="1"/>
          </p:cNvSpPr>
          <p:nvPr/>
        </p:nvSpPr>
        <p:spPr bwMode="auto">
          <a:xfrm>
            <a:off x="4027488" y="3629025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23</a:t>
            </a:r>
          </a:p>
        </p:txBody>
      </p:sp>
      <p:sp>
        <p:nvSpPr>
          <p:cNvPr id="19531" name="Text Box 343"/>
          <p:cNvSpPr txBox="1">
            <a:spLocks noChangeArrowheads="1"/>
          </p:cNvSpPr>
          <p:nvPr/>
        </p:nvSpPr>
        <p:spPr bwMode="auto">
          <a:xfrm>
            <a:off x="4668838" y="3629025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24</a:t>
            </a:r>
          </a:p>
        </p:txBody>
      </p:sp>
      <p:sp>
        <p:nvSpPr>
          <p:cNvPr id="19532" name="Text Box 344"/>
          <p:cNvSpPr txBox="1">
            <a:spLocks noChangeArrowheads="1"/>
          </p:cNvSpPr>
          <p:nvPr/>
        </p:nvSpPr>
        <p:spPr bwMode="auto">
          <a:xfrm>
            <a:off x="1273175" y="5848350"/>
            <a:ext cx="298450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25</a:t>
            </a:r>
          </a:p>
        </p:txBody>
      </p:sp>
      <p:sp>
        <p:nvSpPr>
          <p:cNvPr id="19533" name="Text Box 345"/>
          <p:cNvSpPr txBox="1">
            <a:spLocks noChangeArrowheads="1"/>
          </p:cNvSpPr>
          <p:nvPr/>
        </p:nvSpPr>
        <p:spPr bwMode="auto">
          <a:xfrm>
            <a:off x="1931988" y="584676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26</a:t>
            </a:r>
          </a:p>
        </p:txBody>
      </p:sp>
      <p:sp>
        <p:nvSpPr>
          <p:cNvPr id="19534" name="Text Box 346"/>
          <p:cNvSpPr txBox="1">
            <a:spLocks noChangeArrowheads="1"/>
          </p:cNvSpPr>
          <p:nvPr/>
        </p:nvSpPr>
        <p:spPr bwMode="auto">
          <a:xfrm>
            <a:off x="3938588" y="584676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44</a:t>
            </a:r>
          </a:p>
        </p:txBody>
      </p:sp>
      <p:sp>
        <p:nvSpPr>
          <p:cNvPr id="19535" name="Text Box 347"/>
          <p:cNvSpPr txBox="1">
            <a:spLocks noChangeArrowheads="1"/>
          </p:cNvSpPr>
          <p:nvPr/>
        </p:nvSpPr>
        <p:spPr bwMode="auto">
          <a:xfrm>
            <a:off x="4619625" y="5846763"/>
            <a:ext cx="298450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45</a:t>
            </a:r>
          </a:p>
        </p:txBody>
      </p:sp>
      <p:sp>
        <p:nvSpPr>
          <p:cNvPr id="19536" name="Text Box 348"/>
          <p:cNvSpPr txBox="1">
            <a:spLocks noChangeArrowheads="1"/>
          </p:cNvSpPr>
          <p:nvPr/>
        </p:nvSpPr>
        <p:spPr bwMode="auto">
          <a:xfrm>
            <a:off x="2652713" y="6078538"/>
            <a:ext cx="11271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s-ES" sz="800">
                <a:latin typeface="Calibri" charset="0"/>
              </a:rPr>
              <a:t>……………………….</a:t>
            </a:r>
          </a:p>
          <a:p>
            <a:pPr eaLnBrk="1" hangingPunct="1"/>
            <a:r>
              <a:rPr lang="es-ES" sz="800">
                <a:latin typeface="Calibri" charset="0"/>
              </a:rPr>
              <a:t>……………………….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AutoShape 91"/>
          <p:cNvSpPr>
            <a:spLocks noChangeArrowheads="1"/>
          </p:cNvSpPr>
          <p:nvPr/>
        </p:nvSpPr>
        <p:spPr bwMode="auto">
          <a:xfrm>
            <a:off x="1763713" y="2347913"/>
            <a:ext cx="5472112" cy="1008062"/>
          </a:xfrm>
          <a:prstGeom prst="parallelogram">
            <a:avLst>
              <a:gd name="adj" fmla="val 18474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>
              <a:latin typeface="Calibri" charset="0"/>
            </a:endParaRPr>
          </a:p>
        </p:txBody>
      </p:sp>
      <p:sp>
        <p:nvSpPr>
          <p:cNvPr id="20482" name="140 Forma libre"/>
          <p:cNvSpPr>
            <a:spLocks noChangeArrowheads="1"/>
          </p:cNvSpPr>
          <p:nvPr/>
        </p:nvSpPr>
        <p:spPr bwMode="auto">
          <a:xfrm>
            <a:off x="4745038" y="1382713"/>
            <a:ext cx="327025" cy="1193800"/>
          </a:xfrm>
          <a:custGeom>
            <a:avLst/>
            <a:gdLst>
              <a:gd name="T0" fmla="*/ 99980 w 347546"/>
              <a:gd name="T1" fmla="*/ 1201254 h 1193181"/>
              <a:gd name="T2" fmla="*/ 133306 w 347546"/>
              <a:gd name="T3" fmla="*/ 684827 h 1193181"/>
              <a:gd name="T4" fmla="*/ 9522 w 347546"/>
              <a:gd name="T5" fmla="*/ 359252 h 1193181"/>
              <a:gd name="T6" fmla="*/ 76175 w 347546"/>
              <a:gd name="T7" fmla="*/ 0 h 1193181"/>
              <a:gd name="T8" fmla="*/ 0 60000 65536"/>
              <a:gd name="T9" fmla="*/ 0 60000 65536"/>
              <a:gd name="T10" fmla="*/ 0 60000 65536"/>
              <a:gd name="T11" fmla="*/ 0 60000 65536"/>
              <a:gd name="T12" fmla="*/ 0 w 347546"/>
              <a:gd name="T13" fmla="*/ 0 h 1193181"/>
              <a:gd name="T14" fmla="*/ 347546 w 347546"/>
              <a:gd name="T15" fmla="*/ 1193181 h 11931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7546" h="1193181">
                <a:moveTo>
                  <a:pt x="234175" y="1193181"/>
                </a:moveTo>
                <a:cubicBezTo>
                  <a:pt x="290860" y="1006398"/>
                  <a:pt x="347546" y="819615"/>
                  <a:pt x="312234" y="680225"/>
                </a:cubicBezTo>
                <a:cubicBezTo>
                  <a:pt x="276922" y="540835"/>
                  <a:pt x="44605" y="470210"/>
                  <a:pt x="22302" y="356839"/>
                </a:cubicBezTo>
                <a:cubicBezTo>
                  <a:pt x="0" y="243468"/>
                  <a:pt x="89209" y="121734"/>
                  <a:pt x="178419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83" name="142 Forma libre"/>
          <p:cNvSpPr>
            <a:spLocks noChangeArrowheads="1"/>
          </p:cNvSpPr>
          <p:nvPr/>
        </p:nvSpPr>
        <p:spPr bwMode="auto">
          <a:xfrm>
            <a:off x="3932238" y="1751013"/>
            <a:ext cx="298450" cy="1147762"/>
          </a:xfrm>
          <a:custGeom>
            <a:avLst/>
            <a:gdLst>
              <a:gd name="T0" fmla="*/ 307871 w 297366"/>
              <a:gd name="T1" fmla="*/ 1138039 h 1148576"/>
              <a:gd name="T2" fmla="*/ 261106 w 297366"/>
              <a:gd name="T3" fmla="*/ 541397 h 1148576"/>
              <a:gd name="T4" fmla="*/ 3899 w 297366"/>
              <a:gd name="T5" fmla="*/ 276224 h 1148576"/>
              <a:gd name="T6" fmla="*/ 237727 w 297366"/>
              <a:gd name="T7" fmla="*/ 0 h 1148576"/>
              <a:gd name="T8" fmla="*/ 0 60000 65536"/>
              <a:gd name="T9" fmla="*/ 0 60000 65536"/>
              <a:gd name="T10" fmla="*/ 0 60000 65536"/>
              <a:gd name="T11" fmla="*/ 0 60000 65536"/>
              <a:gd name="T12" fmla="*/ 0 w 297366"/>
              <a:gd name="T13" fmla="*/ 0 h 1148576"/>
              <a:gd name="T14" fmla="*/ 297366 w 297366"/>
              <a:gd name="T15" fmla="*/ 1148576 h 1148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366" h="1148576">
                <a:moveTo>
                  <a:pt x="293649" y="1148576"/>
                </a:moveTo>
                <a:cubicBezTo>
                  <a:pt x="295507" y="919976"/>
                  <a:pt x="297366" y="691376"/>
                  <a:pt x="249044" y="546410"/>
                </a:cubicBezTo>
                <a:cubicBezTo>
                  <a:pt x="200722" y="401444"/>
                  <a:pt x="7434" y="369849"/>
                  <a:pt x="3717" y="278781"/>
                </a:cubicBezTo>
                <a:cubicBezTo>
                  <a:pt x="0" y="187713"/>
                  <a:pt x="113371" y="93856"/>
                  <a:pt x="226742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84" name="143 Forma libre"/>
          <p:cNvSpPr>
            <a:spLocks noChangeArrowheads="1"/>
          </p:cNvSpPr>
          <p:nvPr/>
        </p:nvSpPr>
        <p:spPr bwMode="auto">
          <a:xfrm>
            <a:off x="4157663" y="1751013"/>
            <a:ext cx="812800" cy="814387"/>
          </a:xfrm>
          <a:custGeom>
            <a:avLst/>
            <a:gdLst>
              <a:gd name="T0" fmla="*/ 688883 w 812180"/>
              <a:gd name="T1" fmla="*/ 818574 h 814039"/>
              <a:gd name="T2" fmla="*/ 722670 w 812180"/>
              <a:gd name="T3" fmla="*/ 381255 h 814039"/>
              <a:gd name="T4" fmla="*/ 103238 w 812180"/>
              <a:gd name="T5" fmla="*/ 145772 h 814039"/>
              <a:gd name="T6" fmla="*/ 103238 w 812180"/>
              <a:gd name="T7" fmla="*/ 0 h 814039"/>
              <a:gd name="T8" fmla="*/ 0 60000 65536"/>
              <a:gd name="T9" fmla="*/ 0 60000 65536"/>
              <a:gd name="T10" fmla="*/ 0 60000 65536"/>
              <a:gd name="T11" fmla="*/ 0 60000 65536"/>
              <a:gd name="T12" fmla="*/ 0 w 812180"/>
              <a:gd name="T13" fmla="*/ 0 h 814039"/>
              <a:gd name="T14" fmla="*/ 812180 w 812180"/>
              <a:gd name="T15" fmla="*/ 814039 h 8140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2180" h="814039">
                <a:moveTo>
                  <a:pt x="682082" y="814039"/>
                </a:moveTo>
                <a:cubicBezTo>
                  <a:pt x="747131" y="652346"/>
                  <a:pt x="812180" y="490654"/>
                  <a:pt x="715536" y="379142"/>
                </a:cubicBezTo>
                <a:cubicBezTo>
                  <a:pt x="618892" y="267630"/>
                  <a:pt x="204439" y="208156"/>
                  <a:pt x="102219" y="144966"/>
                </a:cubicBezTo>
                <a:cubicBezTo>
                  <a:pt x="0" y="81776"/>
                  <a:pt x="51109" y="40888"/>
                  <a:pt x="102219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85" name="144 Forma libre"/>
          <p:cNvSpPr>
            <a:spLocks noChangeArrowheads="1"/>
          </p:cNvSpPr>
          <p:nvPr/>
        </p:nvSpPr>
        <p:spPr bwMode="auto">
          <a:xfrm>
            <a:off x="4249738" y="1404938"/>
            <a:ext cx="568325" cy="1504950"/>
          </a:xfrm>
          <a:custGeom>
            <a:avLst/>
            <a:gdLst>
              <a:gd name="T0" fmla="*/ 44212 w 566854"/>
              <a:gd name="T1" fmla="*/ 1499393 h 1505414"/>
              <a:gd name="T2" fmla="*/ 90344 w 566854"/>
              <a:gd name="T3" fmla="*/ 644183 h 1505414"/>
              <a:gd name="T4" fmla="*/ 586278 w 566854"/>
              <a:gd name="T5" fmla="*/ 0 h 1505414"/>
              <a:gd name="T6" fmla="*/ 0 60000 65536"/>
              <a:gd name="T7" fmla="*/ 0 60000 65536"/>
              <a:gd name="T8" fmla="*/ 0 60000 65536"/>
              <a:gd name="T9" fmla="*/ 0 w 566854"/>
              <a:gd name="T10" fmla="*/ 0 h 1505414"/>
              <a:gd name="T11" fmla="*/ 566854 w 566854"/>
              <a:gd name="T12" fmla="*/ 1505414 h 15054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6854" h="1505414">
                <a:moveTo>
                  <a:pt x="42747" y="1505414"/>
                </a:moveTo>
                <a:cubicBezTo>
                  <a:pt x="21373" y="1201543"/>
                  <a:pt x="0" y="897672"/>
                  <a:pt x="87351" y="646770"/>
                </a:cubicBezTo>
                <a:cubicBezTo>
                  <a:pt x="174702" y="395868"/>
                  <a:pt x="370778" y="197934"/>
                  <a:pt x="566854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86" name="AutoShape 4"/>
          <p:cNvSpPr>
            <a:spLocks noChangeArrowheads="1"/>
          </p:cNvSpPr>
          <p:nvPr/>
        </p:nvSpPr>
        <p:spPr bwMode="auto">
          <a:xfrm>
            <a:off x="1763713" y="4941888"/>
            <a:ext cx="5472112" cy="1008062"/>
          </a:xfrm>
          <a:prstGeom prst="parallelogram">
            <a:avLst>
              <a:gd name="adj" fmla="val 18474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>
              <a:latin typeface="Calibri" charset="0"/>
            </a:endParaRPr>
          </a:p>
        </p:txBody>
      </p:sp>
      <p:pic>
        <p:nvPicPr>
          <p:cNvPr id="20487" name="Picture 1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5157788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8" name="Picture 1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157788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1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5157788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0" name="Picture 1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5507038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1" name="Picture 1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5507038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92" name="Picture 1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5507038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3" name="Line 19"/>
          <p:cNvSpPr>
            <a:spLocks noChangeShapeType="1"/>
          </p:cNvSpPr>
          <p:nvPr/>
        </p:nvSpPr>
        <p:spPr bwMode="auto">
          <a:xfrm>
            <a:off x="4140200" y="5229225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94" name="Line 20"/>
          <p:cNvSpPr>
            <a:spLocks noChangeShapeType="1"/>
          </p:cNvSpPr>
          <p:nvPr/>
        </p:nvSpPr>
        <p:spPr bwMode="auto">
          <a:xfrm>
            <a:off x="5076825" y="5229225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95" name="Line 27"/>
          <p:cNvSpPr>
            <a:spLocks noChangeShapeType="1"/>
          </p:cNvSpPr>
          <p:nvPr/>
        </p:nvSpPr>
        <p:spPr bwMode="auto">
          <a:xfrm>
            <a:off x="5003800" y="5300663"/>
            <a:ext cx="730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96" name="Line 28"/>
          <p:cNvSpPr>
            <a:spLocks noChangeShapeType="1"/>
          </p:cNvSpPr>
          <p:nvPr/>
        </p:nvSpPr>
        <p:spPr bwMode="auto">
          <a:xfrm flipV="1">
            <a:off x="3492500" y="5300663"/>
            <a:ext cx="1223963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97" name="Line 29"/>
          <p:cNvSpPr>
            <a:spLocks noChangeShapeType="1"/>
          </p:cNvSpPr>
          <p:nvPr/>
        </p:nvSpPr>
        <p:spPr bwMode="auto">
          <a:xfrm>
            <a:off x="3492500" y="558958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98" name="Line 30"/>
          <p:cNvSpPr>
            <a:spLocks noChangeShapeType="1"/>
          </p:cNvSpPr>
          <p:nvPr/>
        </p:nvSpPr>
        <p:spPr bwMode="auto">
          <a:xfrm>
            <a:off x="4429125" y="558958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499" name="Line 31"/>
          <p:cNvSpPr>
            <a:spLocks noChangeShapeType="1"/>
          </p:cNvSpPr>
          <p:nvPr/>
        </p:nvSpPr>
        <p:spPr bwMode="auto">
          <a:xfrm flipV="1">
            <a:off x="4427538" y="5300663"/>
            <a:ext cx="12239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00" name="Line 32"/>
          <p:cNvSpPr>
            <a:spLocks noChangeShapeType="1"/>
          </p:cNvSpPr>
          <p:nvPr/>
        </p:nvSpPr>
        <p:spPr bwMode="auto">
          <a:xfrm>
            <a:off x="4067175" y="5300663"/>
            <a:ext cx="730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01" name="Picture 3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27763" y="50133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2" name="Picture 34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1863" y="52292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3" name="Line 36"/>
          <p:cNvSpPr>
            <a:spLocks noChangeShapeType="1"/>
          </p:cNvSpPr>
          <p:nvPr/>
        </p:nvSpPr>
        <p:spPr bwMode="auto">
          <a:xfrm>
            <a:off x="5940425" y="5300663"/>
            <a:ext cx="71438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04" name="Line 37"/>
          <p:cNvSpPr>
            <a:spLocks noChangeShapeType="1"/>
          </p:cNvSpPr>
          <p:nvPr/>
        </p:nvSpPr>
        <p:spPr bwMode="auto">
          <a:xfrm flipV="1">
            <a:off x="6011863" y="5157788"/>
            <a:ext cx="2159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05" name="Picture 42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0063" y="537368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6" name="Picture 4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64163" y="558958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07" name="Line 44"/>
          <p:cNvSpPr>
            <a:spLocks noChangeShapeType="1"/>
          </p:cNvSpPr>
          <p:nvPr/>
        </p:nvSpPr>
        <p:spPr bwMode="auto">
          <a:xfrm>
            <a:off x="5292725" y="5661025"/>
            <a:ext cx="71438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08" name="Line 45"/>
          <p:cNvSpPr>
            <a:spLocks noChangeShapeType="1"/>
          </p:cNvSpPr>
          <p:nvPr/>
        </p:nvSpPr>
        <p:spPr bwMode="auto">
          <a:xfrm flipV="1">
            <a:off x="5364163" y="5518150"/>
            <a:ext cx="2159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09" name="Picture 46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2500" y="50133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0" name="Picture 47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76600" y="52292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1" name="Line 48"/>
          <p:cNvSpPr>
            <a:spLocks noChangeShapeType="1"/>
          </p:cNvSpPr>
          <p:nvPr/>
        </p:nvSpPr>
        <p:spPr bwMode="auto">
          <a:xfrm flipV="1">
            <a:off x="3492500" y="5229225"/>
            <a:ext cx="287338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12" name="Line 49"/>
          <p:cNvSpPr>
            <a:spLocks noChangeShapeType="1"/>
          </p:cNvSpPr>
          <p:nvPr/>
        </p:nvSpPr>
        <p:spPr bwMode="auto">
          <a:xfrm flipV="1">
            <a:off x="3708400" y="5157788"/>
            <a:ext cx="14287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13" name="Picture 5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3213" y="537368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4" name="Picture 54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7313" y="558958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5" name="Line 55"/>
          <p:cNvSpPr>
            <a:spLocks noChangeShapeType="1"/>
          </p:cNvSpPr>
          <p:nvPr/>
        </p:nvSpPr>
        <p:spPr bwMode="auto">
          <a:xfrm flipV="1">
            <a:off x="2843213" y="5589588"/>
            <a:ext cx="287337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16" name="Line 56"/>
          <p:cNvSpPr>
            <a:spLocks noChangeShapeType="1"/>
          </p:cNvSpPr>
          <p:nvPr/>
        </p:nvSpPr>
        <p:spPr bwMode="auto">
          <a:xfrm flipV="1">
            <a:off x="3059113" y="5518150"/>
            <a:ext cx="14287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17" name="AutoShape 58"/>
          <p:cNvSpPr>
            <a:spLocks noChangeArrowheads="1"/>
          </p:cNvSpPr>
          <p:nvPr/>
        </p:nvSpPr>
        <p:spPr bwMode="auto">
          <a:xfrm>
            <a:off x="1763713" y="3644900"/>
            <a:ext cx="5472112" cy="1008063"/>
          </a:xfrm>
          <a:prstGeom prst="parallelogram">
            <a:avLst>
              <a:gd name="adj" fmla="val 184740"/>
            </a:avLst>
          </a:prstGeom>
          <a:solidFill>
            <a:srgbClr val="DDDDDD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>
              <a:latin typeface="Calibri" charset="0"/>
            </a:endParaRPr>
          </a:p>
        </p:txBody>
      </p:sp>
      <p:pic>
        <p:nvPicPr>
          <p:cNvPr id="20518" name="Picture 5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3860800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9" name="Picture 6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3860800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0" name="Picture 6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3860800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1" name="Picture 6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4210050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2" name="Picture 6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4210050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3" name="Picture 6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4210050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24" name="Line 65"/>
          <p:cNvSpPr>
            <a:spLocks noChangeShapeType="1"/>
          </p:cNvSpPr>
          <p:nvPr/>
        </p:nvSpPr>
        <p:spPr bwMode="auto">
          <a:xfrm>
            <a:off x="4140200" y="393223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25" name="Line 66"/>
          <p:cNvSpPr>
            <a:spLocks noChangeShapeType="1"/>
          </p:cNvSpPr>
          <p:nvPr/>
        </p:nvSpPr>
        <p:spPr bwMode="auto">
          <a:xfrm>
            <a:off x="5076825" y="393223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26" name="Line 68"/>
          <p:cNvSpPr>
            <a:spLocks noChangeShapeType="1"/>
          </p:cNvSpPr>
          <p:nvPr/>
        </p:nvSpPr>
        <p:spPr bwMode="auto">
          <a:xfrm>
            <a:off x="5003800" y="4003675"/>
            <a:ext cx="730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27" name="Line 69"/>
          <p:cNvSpPr>
            <a:spLocks noChangeShapeType="1"/>
          </p:cNvSpPr>
          <p:nvPr/>
        </p:nvSpPr>
        <p:spPr bwMode="auto">
          <a:xfrm flipV="1">
            <a:off x="3492500" y="4003675"/>
            <a:ext cx="1223963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28" name="Line 70"/>
          <p:cNvSpPr>
            <a:spLocks noChangeShapeType="1"/>
          </p:cNvSpPr>
          <p:nvPr/>
        </p:nvSpPr>
        <p:spPr bwMode="auto">
          <a:xfrm>
            <a:off x="3492500" y="429260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29" name="Line 71"/>
          <p:cNvSpPr>
            <a:spLocks noChangeShapeType="1"/>
          </p:cNvSpPr>
          <p:nvPr/>
        </p:nvSpPr>
        <p:spPr bwMode="auto">
          <a:xfrm>
            <a:off x="4429125" y="429260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30" name="Line 72"/>
          <p:cNvSpPr>
            <a:spLocks noChangeShapeType="1"/>
          </p:cNvSpPr>
          <p:nvPr/>
        </p:nvSpPr>
        <p:spPr bwMode="auto">
          <a:xfrm flipV="1">
            <a:off x="4427538" y="4003675"/>
            <a:ext cx="12239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31" name="Line 73"/>
          <p:cNvSpPr>
            <a:spLocks noChangeShapeType="1"/>
          </p:cNvSpPr>
          <p:nvPr/>
        </p:nvSpPr>
        <p:spPr bwMode="auto">
          <a:xfrm>
            <a:off x="4067175" y="4003675"/>
            <a:ext cx="730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32" name="Picture 74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27763" y="37163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3" name="Picture 75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1863" y="39322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4" name="Line 77"/>
          <p:cNvSpPr>
            <a:spLocks noChangeShapeType="1"/>
          </p:cNvSpPr>
          <p:nvPr/>
        </p:nvSpPr>
        <p:spPr bwMode="auto">
          <a:xfrm>
            <a:off x="5940425" y="4003675"/>
            <a:ext cx="71438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35" name="Line 78"/>
          <p:cNvSpPr>
            <a:spLocks noChangeShapeType="1"/>
          </p:cNvSpPr>
          <p:nvPr/>
        </p:nvSpPr>
        <p:spPr bwMode="auto">
          <a:xfrm flipV="1">
            <a:off x="6011863" y="3860800"/>
            <a:ext cx="2159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36" name="Picture 79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0063" y="407670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7" name="Picture 80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64163" y="429260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8" name="Line 81"/>
          <p:cNvSpPr>
            <a:spLocks noChangeShapeType="1"/>
          </p:cNvSpPr>
          <p:nvPr/>
        </p:nvSpPr>
        <p:spPr bwMode="auto">
          <a:xfrm>
            <a:off x="5292725" y="4364038"/>
            <a:ext cx="71438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39" name="Line 82"/>
          <p:cNvSpPr>
            <a:spLocks noChangeShapeType="1"/>
          </p:cNvSpPr>
          <p:nvPr/>
        </p:nvSpPr>
        <p:spPr bwMode="auto">
          <a:xfrm flipV="1">
            <a:off x="5364163" y="4221163"/>
            <a:ext cx="2159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40" name="Picture 8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2500" y="37163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1" name="Picture 84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76600" y="3932238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2" name="Line 85"/>
          <p:cNvSpPr>
            <a:spLocks noChangeShapeType="1"/>
          </p:cNvSpPr>
          <p:nvPr/>
        </p:nvSpPr>
        <p:spPr bwMode="auto">
          <a:xfrm flipV="1">
            <a:off x="3492500" y="3932238"/>
            <a:ext cx="287338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43" name="Line 86"/>
          <p:cNvSpPr>
            <a:spLocks noChangeShapeType="1"/>
          </p:cNvSpPr>
          <p:nvPr/>
        </p:nvSpPr>
        <p:spPr bwMode="auto">
          <a:xfrm flipV="1">
            <a:off x="3708400" y="3860800"/>
            <a:ext cx="14287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44" name="Picture 87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3213" y="407670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5" name="Picture 88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7313" y="429260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46" name="Line 89"/>
          <p:cNvSpPr>
            <a:spLocks noChangeShapeType="1"/>
          </p:cNvSpPr>
          <p:nvPr/>
        </p:nvSpPr>
        <p:spPr bwMode="auto">
          <a:xfrm flipV="1">
            <a:off x="2843213" y="4292600"/>
            <a:ext cx="287337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47" name="Line 90"/>
          <p:cNvSpPr>
            <a:spLocks noChangeShapeType="1"/>
          </p:cNvSpPr>
          <p:nvPr/>
        </p:nvSpPr>
        <p:spPr bwMode="auto">
          <a:xfrm flipV="1">
            <a:off x="3059113" y="4221163"/>
            <a:ext cx="14287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48" name="Picture 92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2563813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9" name="Picture 9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563813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0" name="Picture 94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2563813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1" name="Picture 9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2913063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2" name="Picture 9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2913063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3" name="Picture 9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2913063"/>
            <a:ext cx="360362" cy="15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54" name="Line 98"/>
          <p:cNvSpPr>
            <a:spLocks noChangeShapeType="1"/>
          </p:cNvSpPr>
          <p:nvPr/>
        </p:nvSpPr>
        <p:spPr bwMode="auto">
          <a:xfrm>
            <a:off x="4140200" y="263525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55" name="Line 99"/>
          <p:cNvSpPr>
            <a:spLocks noChangeShapeType="1"/>
          </p:cNvSpPr>
          <p:nvPr/>
        </p:nvSpPr>
        <p:spPr bwMode="auto">
          <a:xfrm>
            <a:off x="5076825" y="263525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56" name="Line 101"/>
          <p:cNvSpPr>
            <a:spLocks noChangeShapeType="1"/>
          </p:cNvSpPr>
          <p:nvPr/>
        </p:nvSpPr>
        <p:spPr bwMode="auto">
          <a:xfrm>
            <a:off x="5003800" y="2706688"/>
            <a:ext cx="730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57" name="Line 102"/>
          <p:cNvSpPr>
            <a:spLocks noChangeShapeType="1"/>
          </p:cNvSpPr>
          <p:nvPr/>
        </p:nvSpPr>
        <p:spPr bwMode="auto">
          <a:xfrm flipV="1">
            <a:off x="3492500" y="2706688"/>
            <a:ext cx="1223963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58" name="Line 103"/>
          <p:cNvSpPr>
            <a:spLocks noChangeShapeType="1"/>
          </p:cNvSpPr>
          <p:nvPr/>
        </p:nvSpPr>
        <p:spPr bwMode="auto">
          <a:xfrm>
            <a:off x="3492500" y="2995613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59" name="Line 104"/>
          <p:cNvSpPr>
            <a:spLocks noChangeShapeType="1"/>
          </p:cNvSpPr>
          <p:nvPr/>
        </p:nvSpPr>
        <p:spPr bwMode="auto">
          <a:xfrm>
            <a:off x="4429125" y="2995613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60" name="Line 105"/>
          <p:cNvSpPr>
            <a:spLocks noChangeShapeType="1"/>
          </p:cNvSpPr>
          <p:nvPr/>
        </p:nvSpPr>
        <p:spPr bwMode="auto">
          <a:xfrm flipV="1">
            <a:off x="4427538" y="2706688"/>
            <a:ext cx="12239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61" name="Line 106"/>
          <p:cNvSpPr>
            <a:spLocks noChangeShapeType="1"/>
          </p:cNvSpPr>
          <p:nvPr/>
        </p:nvSpPr>
        <p:spPr bwMode="auto">
          <a:xfrm>
            <a:off x="4067175" y="2706688"/>
            <a:ext cx="730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62" name="Picture 107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27763" y="241935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3" name="Picture 108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1863" y="263525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4" name="Line 110"/>
          <p:cNvSpPr>
            <a:spLocks noChangeShapeType="1"/>
          </p:cNvSpPr>
          <p:nvPr/>
        </p:nvSpPr>
        <p:spPr bwMode="auto">
          <a:xfrm>
            <a:off x="5940425" y="2706688"/>
            <a:ext cx="71438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65" name="Line 111"/>
          <p:cNvSpPr>
            <a:spLocks noChangeShapeType="1"/>
          </p:cNvSpPr>
          <p:nvPr/>
        </p:nvSpPr>
        <p:spPr bwMode="auto">
          <a:xfrm flipV="1">
            <a:off x="6011863" y="2563813"/>
            <a:ext cx="2159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66" name="Picture 112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0063" y="277971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7" name="Picture 11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64163" y="299561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68" name="Line 114"/>
          <p:cNvSpPr>
            <a:spLocks noChangeShapeType="1"/>
          </p:cNvSpPr>
          <p:nvPr/>
        </p:nvSpPr>
        <p:spPr bwMode="auto">
          <a:xfrm>
            <a:off x="5292725" y="3067050"/>
            <a:ext cx="71438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69" name="Line 115"/>
          <p:cNvSpPr>
            <a:spLocks noChangeShapeType="1"/>
          </p:cNvSpPr>
          <p:nvPr/>
        </p:nvSpPr>
        <p:spPr bwMode="auto">
          <a:xfrm flipV="1">
            <a:off x="5364163" y="2924175"/>
            <a:ext cx="2159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70" name="Picture 116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2500" y="241935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1" name="Picture 117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76600" y="2635250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2" name="Line 118"/>
          <p:cNvSpPr>
            <a:spLocks noChangeShapeType="1"/>
          </p:cNvSpPr>
          <p:nvPr/>
        </p:nvSpPr>
        <p:spPr bwMode="auto">
          <a:xfrm flipV="1">
            <a:off x="3492500" y="2635250"/>
            <a:ext cx="287338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73" name="Line 119"/>
          <p:cNvSpPr>
            <a:spLocks noChangeShapeType="1"/>
          </p:cNvSpPr>
          <p:nvPr/>
        </p:nvSpPr>
        <p:spPr bwMode="auto">
          <a:xfrm flipV="1">
            <a:off x="3708400" y="2563813"/>
            <a:ext cx="14287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74" name="Picture 120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3213" y="277971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5" name="Picture 121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7313" y="299561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76" name="Line 122"/>
          <p:cNvSpPr>
            <a:spLocks noChangeShapeType="1"/>
          </p:cNvSpPr>
          <p:nvPr/>
        </p:nvSpPr>
        <p:spPr bwMode="auto">
          <a:xfrm flipV="1">
            <a:off x="2843213" y="2995613"/>
            <a:ext cx="287337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77" name="Line 123"/>
          <p:cNvSpPr>
            <a:spLocks noChangeShapeType="1"/>
          </p:cNvSpPr>
          <p:nvPr/>
        </p:nvSpPr>
        <p:spPr bwMode="auto">
          <a:xfrm flipV="1">
            <a:off x="3059113" y="2924175"/>
            <a:ext cx="14287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78" name="AutoShape 124"/>
          <p:cNvSpPr>
            <a:spLocks noChangeArrowheads="1"/>
          </p:cNvSpPr>
          <p:nvPr/>
        </p:nvSpPr>
        <p:spPr bwMode="auto">
          <a:xfrm>
            <a:off x="1763713" y="1050925"/>
            <a:ext cx="5472112" cy="1008063"/>
          </a:xfrm>
          <a:prstGeom prst="parallelogram">
            <a:avLst>
              <a:gd name="adj" fmla="val 184740"/>
            </a:avLst>
          </a:prstGeom>
          <a:solidFill>
            <a:srgbClr val="DDDDDD">
              <a:alpha val="6901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GB">
              <a:latin typeface="Calibri" charset="0"/>
            </a:endParaRPr>
          </a:p>
        </p:txBody>
      </p:sp>
      <p:pic>
        <p:nvPicPr>
          <p:cNvPr id="20579" name="Picture 12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266825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0" name="Picture 12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266825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1" name="Picture 12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088" y="1266825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2" name="Picture 12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1616075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3" name="Picture 12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8763" y="1616075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4" name="Picture 13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1616075"/>
            <a:ext cx="360362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5" name="Line 131"/>
          <p:cNvSpPr>
            <a:spLocks noChangeShapeType="1"/>
          </p:cNvSpPr>
          <p:nvPr/>
        </p:nvSpPr>
        <p:spPr bwMode="auto">
          <a:xfrm>
            <a:off x="4140200" y="1338263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86" name="Line 132"/>
          <p:cNvSpPr>
            <a:spLocks noChangeShapeType="1"/>
          </p:cNvSpPr>
          <p:nvPr/>
        </p:nvSpPr>
        <p:spPr bwMode="auto">
          <a:xfrm>
            <a:off x="5076825" y="1338263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87" name="Line 134"/>
          <p:cNvSpPr>
            <a:spLocks noChangeShapeType="1"/>
          </p:cNvSpPr>
          <p:nvPr/>
        </p:nvSpPr>
        <p:spPr bwMode="auto">
          <a:xfrm>
            <a:off x="5003800" y="1409700"/>
            <a:ext cx="730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88" name="Line 135"/>
          <p:cNvSpPr>
            <a:spLocks noChangeShapeType="1"/>
          </p:cNvSpPr>
          <p:nvPr/>
        </p:nvSpPr>
        <p:spPr bwMode="auto">
          <a:xfrm flipV="1">
            <a:off x="3492500" y="1409700"/>
            <a:ext cx="1223963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89" name="Line 136"/>
          <p:cNvSpPr>
            <a:spLocks noChangeShapeType="1"/>
          </p:cNvSpPr>
          <p:nvPr/>
        </p:nvSpPr>
        <p:spPr bwMode="auto">
          <a:xfrm>
            <a:off x="3492500" y="1698625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90" name="Line 137"/>
          <p:cNvSpPr>
            <a:spLocks noChangeShapeType="1"/>
          </p:cNvSpPr>
          <p:nvPr/>
        </p:nvSpPr>
        <p:spPr bwMode="auto">
          <a:xfrm>
            <a:off x="4429125" y="1698625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91" name="Line 138"/>
          <p:cNvSpPr>
            <a:spLocks noChangeShapeType="1"/>
          </p:cNvSpPr>
          <p:nvPr/>
        </p:nvSpPr>
        <p:spPr bwMode="auto">
          <a:xfrm flipV="1">
            <a:off x="4427538" y="1409700"/>
            <a:ext cx="1223962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92" name="Line 139"/>
          <p:cNvSpPr>
            <a:spLocks noChangeShapeType="1"/>
          </p:cNvSpPr>
          <p:nvPr/>
        </p:nvSpPr>
        <p:spPr bwMode="auto">
          <a:xfrm>
            <a:off x="4067175" y="1409700"/>
            <a:ext cx="73025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93" name="Picture 140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27763" y="11223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4" name="Picture 141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011863" y="13382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95" name="Line 143"/>
          <p:cNvSpPr>
            <a:spLocks noChangeShapeType="1"/>
          </p:cNvSpPr>
          <p:nvPr/>
        </p:nvSpPr>
        <p:spPr bwMode="auto">
          <a:xfrm>
            <a:off x="5940425" y="1409700"/>
            <a:ext cx="71438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596" name="Line 144"/>
          <p:cNvSpPr>
            <a:spLocks noChangeShapeType="1"/>
          </p:cNvSpPr>
          <p:nvPr/>
        </p:nvSpPr>
        <p:spPr bwMode="auto">
          <a:xfrm flipV="1">
            <a:off x="6011863" y="1266825"/>
            <a:ext cx="2159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597" name="Picture 145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80063" y="14827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8" name="Picture 146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64163" y="16986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99" name="Line 147"/>
          <p:cNvSpPr>
            <a:spLocks noChangeShapeType="1"/>
          </p:cNvSpPr>
          <p:nvPr/>
        </p:nvSpPr>
        <p:spPr bwMode="auto">
          <a:xfrm>
            <a:off x="5292725" y="1770063"/>
            <a:ext cx="71438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600" name="Line 148"/>
          <p:cNvSpPr>
            <a:spLocks noChangeShapeType="1"/>
          </p:cNvSpPr>
          <p:nvPr/>
        </p:nvSpPr>
        <p:spPr bwMode="auto">
          <a:xfrm flipV="1">
            <a:off x="5364163" y="1627188"/>
            <a:ext cx="2159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601" name="Picture 149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92500" y="11223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2" name="Picture 150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276600" y="13382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03" name="Line 151"/>
          <p:cNvSpPr>
            <a:spLocks noChangeShapeType="1"/>
          </p:cNvSpPr>
          <p:nvPr/>
        </p:nvSpPr>
        <p:spPr bwMode="auto">
          <a:xfrm flipV="1">
            <a:off x="3492500" y="1338263"/>
            <a:ext cx="287338" cy="144462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604" name="Line 152"/>
          <p:cNvSpPr>
            <a:spLocks noChangeShapeType="1"/>
          </p:cNvSpPr>
          <p:nvPr/>
        </p:nvSpPr>
        <p:spPr bwMode="auto">
          <a:xfrm flipV="1">
            <a:off x="3708400" y="1266825"/>
            <a:ext cx="14287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0605" name="Picture 15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43213" y="14827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6" name="Picture 154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27313" y="1698625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607" name="Line 155"/>
          <p:cNvSpPr>
            <a:spLocks noChangeShapeType="1"/>
          </p:cNvSpPr>
          <p:nvPr/>
        </p:nvSpPr>
        <p:spPr bwMode="auto">
          <a:xfrm flipV="1">
            <a:off x="2843213" y="1698625"/>
            <a:ext cx="287337" cy="144463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608" name="Line 156"/>
          <p:cNvSpPr>
            <a:spLocks noChangeShapeType="1"/>
          </p:cNvSpPr>
          <p:nvPr/>
        </p:nvSpPr>
        <p:spPr bwMode="auto">
          <a:xfrm flipV="1">
            <a:off x="3059113" y="1627188"/>
            <a:ext cx="142875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609" name="145 Forma libre"/>
          <p:cNvSpPr>
            <a:spLocks noChangeArrowheads="1"/>
          </p:cNvSpPr>
          <p:nvPr/>
        </p:nvSpPr>
        <p:spPr bwMode="auto">
          <a:xfrm>
            <a:off x="4741863" y="2687638"/>
            <a:ext cx="327025" cy="1192212"/>
          </a:xfrm>
          <a:custGeom>
            <a:avLst/>
            <a:gdLst>
              <a:gd name="T0" fmla="*/ 99980 w 347546"/>
              <a:gd name="T1" fmla="*/ 1180645 h 1193181"/>
              <a:gd name="T2" fmla="*/ 133306 w 347546"/>
              <a:gd name="T3" fmla="*/ 673078 h 1193181"/>
              <a:gd name="T4" fmla="*/ 9522 w 347546"/>
              <a:gd name="T5" fmla="*/ 353090 h 1193181"/>
              <a:gd name="T6" fmla="*/ 76175 w 347546"/>
              <a:gd name="T7" fmla="*/ 0 h 1193181"/>
              <a:gd name="T8" fmla="*/ 0 60000 65536"/>
              <a:gd name="T9" fmla="*/ 0 60000 65536"/>
              <a:gd name="T10" fmla="*/ 0 60000 65536"/>
              <a:gd name="T11" fmla="*/ 0 60000 65536"/>
              <a:gd name="T12" fmla="*/ 0 w 347546"/>
              <a:gd name="T13" fmla="*/ 0 h 1193181"/>
              <a:gd name="T14" fmla="*/ 347546 w 347546"/>
              <a:gd name="T15" fmla="*/ 1193181 h 11931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7546" h="1193181">
                <a:moveTo>
                  <a:pt x="234175" y="1193181"/>
                </a:moveTo>
                <a:cubicBezTo>
                  <a:pt x="290860" y="1006398"/>
                  <a:pt x="347546" y="819615"/>
                  <a:pt x="312234" y="680225"/>
                </a:cubicBezTo>
                <a:cubicBezTo>
                  <a:pt x="276922" y="540835"/>
                  <a:pt x="44605" y="470210"/>
                  <a:pt x="22302" y="356839"/>
                </a:cubicBezTo>
                <a:cubicBezTo>
                  <a:pt x="0" y="243468"/>
                  <a:pt x="89209" y="121734"/>
                  <a:pt x="178419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610" name="146 Forma libre"/>
          <p:cNvSpPr>
            <a:spLocks noChangeArrowheads="1"/>
          </p:cNvSpPr>
          <p:nvPr/>
        </p:nvSpPr>
        <p:spPr bwMode="auto">
          <a:xfrm>
            <a:off x="3929063" y="3054350"/>
            <a:ext cx="296862" cy="1149350"/>
          </a:xfrm>
          <a:custGeom>
            <a:avLst/>
            <a:gdLst>
              <a:gd name="T0" fmla="*/ 287244 w 297366"/>
              <a:gd name="T1" fmla="*/ 1158680 h 1148576"/>
              <a:gd name="T2" fmla="*/ 243612 w 297366"/>
              <a:gd name="T3" fmla="*/ 551215 h 1148576"/>
              <a:gd name="T4" fmla="*/ 3639 w 297366"/>
              <a:gd name="T5" fmla="*/ 281233 h 1148576"/>
              <a:gd name="T6" fmla="*/ 221796 w 297366"/>
              <a:gd name="T7" fmla="*/ 0 h 1148576"/>
              <a:gd name="T8" fmla="*/ 0 60000 65536"/>
              <a:gd name="T9" fmla="*/ 0 60000 65536"/>
              <a:gd name="T10" fmla="*/ 0 60000 65536"/>
              <a:gd name="T11" fmla="*/ 0 60000 65536"/>
              <a:gd name="T12" fmla="*/ 0 w 297366"/>
              <a:gd name="T13" fmla="*/ 0 h 1148576"/>
              <a:gd name="T14" fmla="*/ 297366 w 297366"/>
              <a:gd name="T15" fmla="*/ 1148576 h 1148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366" h="1148576">
                <a:moveTo>
                  <a:pt x="293649" y="1148576"/>
                </a:moveTo>
                <a:cubicBezTo>
                  <a:pt x="295507" y="919976"/>
                  <a:pt x="297366" y="691376"/>
                  <a:pt x="249044" y="546410"/>
                </a:cubicBezTo>
                <a:cubicBezTo>
                  <a:pt x="200722" y="401444"/>
                  <a:pt x="7434" y="369849"/>
                  <a:pt x="3717" y="278781"/>
                </a:cubicBezTo>
                <a:cubicBezTo>
                  <a:pt x="0" y="187713"/>
                  <a:pt x="113371" y="93856"/>
                  <a:pt x="226742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611" name="147 Forma libre"/>
          <p:cNvSpPr>
            <a:spLocks noChangeArrowheads="1"/>
          </p:cNvSpPr>
          <p:nvPr/>
        </p:nvSpPr>
        <p:spPr bwMode="auto">
          <a:xfrm>
            <a:off x="4154488" y="3054350"/>
            <a:ext cx="811212" cy="814388"/>
          </a:xfrm>
          <a:custGeom>
            <a:avLst/>
            <a:gdLst>
              <a:gd name="T0" fmla="*/ 671591 w 812180"/>
              <a:gd name="T1" fmla="*/ 818587 h 814039"/>
              <a:gd name="T2" fmla="*/ 704525 w 812180"/>
              <a:gd name="T3" fmla="*/ 381261 h 814039"/>
              <a:gd name="T4" fmla="*/ 100646 w 812180"/>
              <a:gd name="T5" fmla="*/ 145772 h 814039"/>
              <a:gd name="T6" fmla="*/ 100646 w 812180"/>
              <a:gd name="T7" fmla="*/ 0 h 814039"/>
              <a:gd name="T8" fmla="*/ 0 60000 65536"/>
              <a:gd name="T9" fmla="*/ 0 60000 65536"/>
              <a:gd name="T10" fmla="*/ 0 60000 65536"/>
              <a:gd name="T11" fmla="*/ 0 60000 65536"/>
              <a:gd name="T12" fmla="*/ 0 w 812180"/>
              <a:gd name="T13" fmla="*/ 0 h 814039"/>
              <a:gd name="T14" fmla="*/ 812180 w 812180"/>
              <a:gd name="T15" fmla="*/ 814039 h 8140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2180" h="814039">
                <a:moveTo>
                  <a:pt x="682082" y="814039"/>
                </a:moveTo>
                <a:cubicBezTo>
                  <a:pt x="747131" y="652346"/>
                  <a:pt x="812180" y="490654"/>
                  <a:pt x="715536" y="379142"/>
                </a:cubicBezTo>
                <a:cubicBezTo>
                  <a:pt x="618892" y="267630"/>
                  <a:pt x="204439" y="208156"/>
                  <a:pt x="102219" y="144966"/>
                </a:cubicBezTo>
                <a:cubicBezTo>
                  <a:pt x="0" y="81776"/>
                  <a:pt x="51109" y="40888"/>
                  <a:pt x="102219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612" name="148 Forma libre"/>
          <p:cNvSpPr>
            <a:spLocks noChangeArrowheads="1"/>
          </p:cNvSpPr>
          <p:nvPr/>
        </p:nvSpPr>
        <p:spPr bwMode="auto">
          <a:xfrm>
            <a:off x="4246563" y="2709863"/>
            <a:ext cx="566737" cy="1504950"/>
          </a:xfrm>
          <a:custGeom>
            <a:avLst/>
            <a:gdLst>
              <a:gd name="T0" fmla="*/ 42630 w 566854"/>
              <a:gd name="T1" fmla="*/ 1499393 h 1505414"/>
              <a:gd name="T2" fmla="*/ 87117 w 566854"/>
              <a:gd name="T3" fmla="*/ 644183 h 1505414"/>
              <a:gd name="T4" fmla="*/ 565333 w 566854"/>
              <a:gd name="T5" fmla="*/ 0 h 1505414"/>
              <a:gd name="T6" fmla="*/ 0 60000 65536"/>
              <a:gd name="T7" fmla="*/ 0 60000 65536"/>
              <a:gd name="T8" fmla="*/ 0 60000 65536"/>
              <a:gd name="T9" fmla="*/ 0 w 566854"/>
              <a:gd name="T10" fmla="*/ 0 h 1505414"/>
              <a:gd name="T11" fmla="*/ 566854 w 566854"/>
              <a:gd name="T12" fmla="*/ 1505414 h 15054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6854" h="1505414">
                <a:moveTo>
                  <a:pt x="42747" y="1505414"/>
                </a:moveTo>
                <a:cubicBezTo>
                  <a:pt x="21373" y="1201543"/>
                  <a:pt x="0" y="897672"/>
                  <a:pt x="87351" y="646770"/>
                </a:cubicBezTo>
                <a:cubicBezTo>
                  <a:pt x="174702" y="395868"/>
                  <a:pt x="370778" y="197934"/>
                  <a:pt x="566854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613" name="149 Forma libre"/>
          <p:cNvSpPr>
            <a:spLocks noChangeArrowheads="1"/>
          </p:cNvSpPr>
          <p:nvPr/>
        </p:nvSpPr>
        <p:spPr bwMode="auto">
          <a:xfrm>
            <a:off x="4741863" y="3973513"/>
            <a:ext cx="327025" cy="1192212"/>
          </a:xfrm>
          <a:custGeom>
            <a:avLst/>
            <a:gdLst>
              <a:gd name="T0" fmla="*/ 99980 w 347546"/>
              <a:gd name="T1" fmla="*/ 1180645 h 1193181"/>
              <a:gd name="T2" fmla="*/ 133306 w 347546"/>
              <a:gd name="T3" fmla="*/ 673078 h 1193181"/>
              <a:gd name="T4" fmla="*/ 9522 w 347546"/>
              <a:gd name="T5" fmla="*/ 353090 h 1193181"/>
              <a:gd name="T6" fmla="*/ 76175 w 347546"/>
              <a:gd name="T7" fmla="*/ 0 h 1193181"/>
              <a:gd name="T8" fmla="*/ 0 60000 65536"/>
              <a:gd name="T9" fmla="*/ 0 60000 65536"/>
              <a:gd name="T10" fmla="*/ 0 60000 65536"/>
              <a:gd name="T11" fmla="*/ 0 60000 65536"/>
              <a:gd name="T12" fmla="*/ 0 w 347546"/>
              <a:gd name="T13" fmla="*/ 0 h 1193181"/>
              <a:gd name="T14" fmla="*/ 347546 w 347546"/>
              <a:gd name="T15" fmla="*/ 1193181 h 11931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7546" h="1193181">
                <a:moveTo>
                  <a:pt x="234175" y="1193181"/>
                </a:moveTo>
                <a:cubicBezTo>
                  <a:pt x="290860" y="1006398"/>
                  <a:pt x="347546" y="819615"/>
                  <a:pt x="312234" y="680225"/>
                </a:cubicBezTo>
                <a:cubicBezTo>
                  <a:pt x="276922" y="540835"/>
                  <a:pt x="44605" y="470210"/>
                  <a:pt x="22302" y="356839"/>
                </a:cubicBezTo>
                <a:cubicBezTo>
                  <a:pt x="0" y="243468"/>
                  <a:pt x="89209" y="121734"/>
                  <a:pt x="178419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614" name="150 Forma libre"/>
          <p:cNvSpPr>
            <a:spLocks noChangeArrowheads="1"/>
          </p:cNvSpPr>
          <p:nvPr/>
        </p:nvSpPr>
        <p:spPr bwMode="auto">
          <a:xfrm>
            <a:off x="3929063" y="4340225"/>
            <a:ext cx="296862" cy="1149350"/>
          </a:xfrm>
          <a:custGeom>
            <a:avLst/>
            <a:gdLst>
              <a:gd name="T0" fmla="*/ 287244 w 297366"/>
              <a:gd name="T1" fmla="*/ 1158680 h 1148576"/>
              <a:gd name="T2" fmla="*/ 243612 w 297366"/>
              <a:gd name="T3" fmla="*/ 551215 h 1148576"/>
              <a:gd name="T4" fmla="*/ 3639 w 297366"/>
              <a:gd name="T5" fmla="*/ 281233 h 1148576"/>
              <a:gd name="T6" fmla="*/ 221796 w 297366"/>
              <a:gd name="T7" fmla="*/ 0 h 1148576"/>
              <a:gd name="T8" fmla="*/ 0 60000 65536"/>
              <a:gd name="T9" fmla="*/ 0 60000 65536"/>
              <a:gd name="T10" fmla="*/ 0 60000 65536"/>
              <a:gd name="T11" fmla="*/ 0 60000 65536"/>
              <a:gd name="T12" fmla="*/ 0 w 297366"/>
              <a:gd name="T13" fmla="*/ 0 h 1148576"/>
              <a:gd name="T14" fmla="*/ 297366 w 297366"/>
              <a:gd name="T15" fmla="*/ 1148576 h 11485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366" h="1148576">
                <a:moveTo>
                  <a:pt x="293649" y="1148576"/>
                </a:moveTo>
                <a:cubicBezTo>
                  <a:pt x="295507" y="919976"/>
                  <a:pt x="297366" y="691376"/>
                  <a:pt x="249044" y="546410"/>
                </a:cubicBezTo>
                <a:cubicBezTo>
                  <a:pt x="200722" y="401444"/>
                  <a:pt x="7434" y="369849"/>
                  <a:pt x="3717" y="278781"/>
                </a:cubicBezTo>
                <a:cubicBezTo>
                  <a:pt x="0" y="187713"/>
                  <a:pt x="113371" y="93856"/>
                  <a:pt x="226742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615" name="151 Forma libre"/>
          <p:cNvSpPr>
            <a:spLocks noChangeArrowheads="1"/>
          </p:cNvSpPr>
          <p:nvPr/>
        </p:nvSpPr>
        <p:spPr bwMode="auto">
          <a:xfrm>
            <a:off x="4154488" y="4340225"/>
            <a:ext cx="811212" cy="814388"/>
          </a:xfrm>
          <a:custGeom>
            <a:avLst/>
            <a:gdLst>
              <a:gd name="T0" fmla="*/ 671591 w 812180"/>
              <a:gd name="T1" fmla="*/ 818587 h 814039"/>
              <a:gd name="T2" fmla="*/ 704525 w 812180"/>
              <a:gd name="T3" fmla="*/ 381261 h 814039"/>
              <a:gd name="T4" fmla="*/ 100646 w 812180"/>
              <a:gd name="T5" fmla="*/ 145772 h 814039"/>
              <a:gd name="T6" fmla="*/ 100646 w 812180"/>
              <a:gd name="T7" fmla="*/ 0 h 814039"/>
              <a:gd name="T8" fmla="*/ 0 60000 65536"/>
              <a:gd name="T9" fmla="*/ 0 60000 65536"/>
              <a:gd name="T10" fmla="*/ 0 60000 65536"/>
              <a:gd name="T11" fmla="*/ 0 60000 65536"/>
              <a:gd name="T12" fmla="*/ 0 w 812180"/>
              <a:gd name="T13" fmla="*/ 0 h 814039"/>
              <a:gd name="T14" fmla="*/ 812180 w 812180"/>
              <a:gd name="T15" fmla="*/ 814039 h 8140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2180" h="814039">
                <a:moveTo>
                  <a:pt x="682082" y="814039"/>
                </a:moveTo>
                <a:cubicBezTo>
                  <a:pt x="747131" y="652346"/>
                  <a:pt x="812180" y="490654"/>
                  <a:pt x="715536" y="379142"/>
                </a:cubicBezTo>
                <a:cubicBezTo>
                  <a:pt x="618892" y="267630"/>
                  <a:pt x="204439" y="208156"/>
                  <a:pt x="102219" y="144966"/>
                </a:cubicBezTo>
                <a:cubicBezTo>
                  <a:pt x="0" y="81776"/>
                  <a:pt x="51109" y="40888"/>
                  <a:pt x="102219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0616" name="152 Forma libre"/>
          <p:cNvSpPr>
            <a:spLocks noChangeArrowheads="1"/>
          </p:cNvSpPr>
          <p:nvPr/>
        </p:nvSpPr>
        <p:spPr bwMode="auto">
          <a:xfrm>
            <a:off x="4246563" y="3995738"/>
            <a:ext cx="566737" cy="1504950"/>
          </a:xfrm>
          <a:custGeom>
            <a:avLst/>
            <a:gdLst>
              <a:gd name="T0" fmla="*/ 42630 w 566854"/>
              <a:gd name="T1" fmla="*/ 1499393 h 1505414"/>
              <a:gd name="T2" fmla="*/ 87117 w 566854"/>
              <a:gd name="T3" fmla="*/ 644183 h 1505414"/>
              <a:gd name="T4" fmla="*/ 565333 w 566854"/>
              <a:gd name="T5" fmla="*/ 0 h 1505414"/>
              <a:gd name="T6" fmla="*/ 0 60000 65536"/>
              <a:gd name="T7" fmla="*/ 0 60000 65536"/>
              <a:gd name="T8" fmla="*/ 0 60000 65536"/>
              <a:gd name="T9" fmla="*/ 0 w 566854"/>
              <a:gd name="T10" fmla="*/ 0 h 1505414"/>
              <a:gd name="T11" fmla="*/ 566854 w 566854"/>
              <a:gd name="T12" fmla="*/ 1505414 h 15054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566854" h="1505414">
                <a:moveTo>
                  <a:pt x="42747" y="1505414"/>
                </a:moveTo>
                <a:cubicBezTo>
                  <a:pt x="21373" y="1201543"/>
                  <a:pt x="0" y="897672"/>
                  <a:pt x="87351" y="646770"/>
                </a:cubicBezTo>
                <a:cubicBezTo>
                  <a:pt x="174702" y="395868"/>
                  <a:pt x="370778" y="197934"/>
                  <a:pt x="566854" y="0"/>
                </a:cubicBezTo>
              </a:path>
            </a:pathLst>
          </a:cu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F4ADDE60-702B-F542-9A44-4453E8AF5AFC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7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dpillar</a:t>
            </a:r>
            <a:br>
              <a:rPr lang="es-ES" dirty="0"/>
            </a:b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836712"/>
            <a:ext cx="2425700" cy="2451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2204864"/>
            <a:ext cx="4737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7827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0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989138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Line 108"/>
          <p:cNvSpPr>
            <a:spLocks noChangeShapeType="1"/>
          </p:cNvSpPr>
          <p:nvPr/>
        </p:nvSpPr>
        <p:spPr bwMode="auto">
          <a:xfrm>
            <a:off x="2771775" y="2062163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07" name="Picture 14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1989138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8" name="Picture 148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713" y="2668588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9" name="Line 149"/>
          <p:cNvSpPr>
            <a:spLocks noChangeShapeType="1"/>
          </p:cNvSpPr>
          <p:nvPr/>
        </p:nvSpPr>
        <p:spPr bwMode="auto">
          <a:xfrm flipV="1">
            <a:off x="1979613" y="2132013"/>
            <a:ext cx="358775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10" name="Picture 150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300" y="2668588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1" name="Line 151"/>
          <p:cNvSpPr>
            <a:spLocks noChangeShapeType="1"/>
          </p:cNvSpPr>
          <p:nvPr/>
        </p:nvSpPr>
        <p:spPr bwMode="auto">
          <a:xfrm flipH="1" flipV="1">
            <a:off x="1908175" y="2852738"/>
            <a:ext cx="503238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12" name="Line 152"/>
          <p:cNvSpPr>
            <a:spLocks noChangeShapeType="1"/>
          </p:cNvSpPr>
          <p:nvPr/>
        </p:nvSpPr>
        <p:spPr bwMode="auto">
          <a:xfrm flipH="1" flipV="1">
            <a:off x="3708400" y="2133600"/>
            <a:ext cx="431800" cy="5032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13" name="Picture 15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3357563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Line 154"/>
          <p:cNvSpPr>
            <a:spLocks noChangeShapeType="1"/>
          </p:cNvSpPr>
          <p:nvPr/>
        </p:nvSpPr>
        <p:spPr bwMode="auto">
          <a:xfrm>
            <a:off x="2771775" y="3430588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15" name="Picture 155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3357563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6" name="Line 156"/>
          <p:cNvSpPr>
            <a:spLocks noChangeShapeType="1"/>
          </p:cNvSpPr>
          <p:nvPr/>
        </p:nvSpPr>
        <p:spPr bwMode="auto">
          <a:xfrm flipV="1">
            <a:off x="3708400" y="2852738"/>
            <a:ext cx="431800" cy="50323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17" name="Picture 157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4149725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8" name="Line 158"/>
          <p:cNvSpPr>
            <a:spLocks noChangeShapeType="1"/>
          </p:cNvSpPr>
          <p:nvPr/>
        </p:nvSpPr>
        <p:spPr bwMode="auto">
          <a:xfrm>
            <a:off x="2771775" y="4222750"/>
            <a:ext cx="5762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19" name="Picture 15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4149725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520" name="AutoShape 164"/>
          <p:cNvCxnSpPr>
            <a:cxnSpLocks noChangeShapeType="1"/>
          </p:cNvCxnSpPr>
          <p:nvPr/>
        </p:nvCxnSpPr>
        <p:spPr bwMode="auto">
          <a:xfrm>
            <a:off x="2555875" y="3541713"/>
            <a:ext cx="0" cy="608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21" name="AutoShape 165"/>
          <p:cNvCxnSpPr>
            <a:cxnSpLocks noChangeShapeType="1"/>
          </p:cNvCxnSpPr>
          <p:nvPr/>
        </p:nvCxnSpPr>
        <p:spPr bwMode="auto">
          <a:xfrm>
            <a:off x="3563938" y="3541713"/>
            <a:ext cx="0" cy="608012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1522" name="Line 167"/>
          <p:cNvSpPr>
            <a:spLocks noChangeShapeType="1"/>
          </p:cNvSpPr>
          <p:nvPr/>
        </p:nvSpPr>
        <p:spPr bwMode="auto">
          <a:xfrm flipV="1">
            <a:off x="2700338" y="3500438"/>
            <a:ext cx="647700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23" name="Line 168"/>
          <p:cNvSpPr>
            <a:spLocks noChangeShapeType="1"/>
          </p:cNvSpPr>
          <p:nvPr/>
        </p:nvSpPr>
        <p:spPr bwMode="auto">
          <a:xfrm>
            <a:off x="2700338" y="3500438"/>
            <a:ext cx="719137" cy="64928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24" name="Picture 169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75" y="5084763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5" name="Picture 172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484438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26" name="Picture 17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771775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27" name="Line 174"/>
          <p:cNvSpPr>
            <a:spLocks noChangeShapeType="1"/>
          </p:cNvSpPr>
          <p:nvPr/>
        </p:nvSpPr>
        <p:spPr bwMode="auto">
          <a:xfrm flipH="1" flipV="1">
            <a:off x="2843213" y="5229225"/>
            <a:ext cx="73025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28" name="Line 175"/>
          <p:cNvSpPr>
            <a:spLocks noChangeShapeType="1"/>
          </p:cNvSpPr>
          <p:nvPr/>
        </p:nvSpPr>
        <p:spPr bwMode="auto">
          <a:xfrm flipV="1">
            <a:off x="2555875" y="5229225"/>
            <a:ext cx="71438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29" name="Picture 18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5084763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30" name="Picture 187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836738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31" name="Picture 188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24075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32" name="Line 189"/>
          <p:cNvSpPr>
            <a:spLocks noChangeShapeType="1"/>
          </p:cNvSpPr>
          <p:nvPr/>
        </p:nvSpPr>
        <p:spPr bwMode="auto">
          <a:xfrm flipH="1" flipV="1">
            <a:off x="2195513" y="5229225"/>
            <a:ext cx="73025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33" name="Line 190"/>
          <p:cNvSpPr>
            <a:spLocks noChangeShapeType="1"/>
          </p:cNvSpPr>
          <p:nvPr/>
        </p:nvSpPr>
        <p:spPr bwMode="auto">
          <a:xfrm flipV="1">
            <a:off x="1908175" y="5229225"/>
            <a:ext cx="71438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34" name="Picture 19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475" y="5084763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35" name="Picture 192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189038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36" name="Picture 19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476375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37" name="Line 194"/>
          <p:cNvSpPr>
            <a:spLocks noChangeShapeType="1"/>
          </p:cNvSpPr>
          <p:nvPr/>
        </p:nvSpPr>
        <p:spPr bwMode="auto">
          <a:xfrm flipH="1" flipV="1">
            <a:off x="1547813" y="5229225"/>
            <a:ext cx="73025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38" name="Line 195"/>
          <p:cNvSpPr>
            <a:spLocks noChangeShapeType="1"/>
          </p:cNvSpPr>
          <p:nvPr/>
        </p:nvSpPr>
        <p:spPr bwMode="auto">
          <a:xfrm flipV="1">
            <a:off x="1260475" y="5229225"/>
            <a:ext cx="71438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39" name="Picture 19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5" y="5084763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40" name="Picture 197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427538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41" name="Picture 198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14875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42" name="Line 199"/>
          <p:cNvSpPr>
            <a:spLocks noChangeShapeType="1"/>
          </p:cNvSpPr>
          <p:nvPr/>
        </p:nvSpPr>
        <p:spPr bwMode="auto">
          <a:xfrm flipH="1" flipV="1">
            <a:off x="4786313" y="5229225"/>
            <a:ext cx="73025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43" name="Line 200"/>
          <p:cNvSpPr>
            <a:spLocks noChangeShapeType="1"/>
          </p:cNvSpPr>
          <p:nvPr/>
        </p:nvSpPr>
        <p:spPr bwMode="auto">
          <a:xfrm flipV="1">
            <a:off x="4498975" y="5229225"/>
            <a:ext cx="71438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44" name="Picture 201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5084763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45" name="Picture 202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79838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46" name="Picture 203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067175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47" name="Line 204"/>
          <p:cNvSpPr>
            <a:spLocks noChangeShapeType="1"/>
          </p:cNvSpPr>
          <p:nvPr/>
        </p:nvSpPr>
        <p:spPr bwMode="auto">
          <a:xfrm flipH="1" flipV="1">
            <a:off x="4138613" y="5229225"/>
            <a:ext cx="73025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48" name="Line 205"/>
          <p:cNvSpPr>
            <a:spLocks noChangeShapeType="1"/>
          </p:cNvSpPr>
          <p:nvPr/>
        </p:nvSpPr>
        <p:spPr bwMode="auto">
          <a:xfrm flipV="1">
            <a:off x="3851275" y="5229225"/>
            <a:ext cx="71438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pic>
        <p:nvPicPr>
          <p:cNvPr id="21549" name="Picture 206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5084763"/>
            <a:ext cx="431800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0" name="Picture 207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132138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1" name="Picture 208" descr="BD18187_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419475" y="5516563"/>
            <a:ext cx="215900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52" name="Line 209"/>
          <p:cNvSpPr>
            <a:spLocks noChangeShapeType="1"/>
          </p:cNvSpPr>
          <p:nvPr/>
        </p:nvSpPr>
        <p:spPr bwMode="auto">
          <a:xfrm flipH="1" flipV="1">
            <a:off x="3490913" y="5229225"/>
            <a:ext cx="73025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sp>
        <p:nvSpPr>
          <p:cNvPr id="21553" name="Line 210"/>
          <p:cNvSpPr>
            <a:spLocks noChangeShapeType="1"/>
          </p:cNvSpPr>
          <p:nvPr/>
        </p:nvSpPr>
        <p:spPr bwMode="auto">
          <a:xfrm flipV="1">
            <a:off x="3203575" y="5229225"/>
            <a:ext cx="71438" cy="287338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endParaRPr lang="en-GB"/>
          </a:p>
        </p:txBody>
      </p:sp>
      <p:cxnSp>
        <p:nvCxnSpPr>
          <p:cNvPr id="21554" name="AutoShape 211"/>
          <p:cNvCxnSpPr>
            <a:cxnSpLocks noChangeShapeType="1"/>
          </p:cNvCxnSpPr>
          <p:nvPr/>
        </p:nvCxnSpPr>
        <p:spPr bwMode="auto">
          <a:xfrm flipH="1">
            <a:off x="1476375" y="4333875"/>
            <a:ext cx="1079500" cy="750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55" name="AutoShape 212"/>
          <p:cNvCxnSpPr>
            <a:cxnSpLocks noChangeShapeType="1"/>
          </p:cNvCxnSpPr>
          <p:nvPr/>
        </p:nvCxnSpPr>
        <p:spPr bwMode="auto">
          <a:xfrm flipH="1">
            <a:off x="2124075" y="4333875"/>
            <a:ext cx="431800" cy="750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56" name="AutoShape 213"/>
          <p:cNvCxnSpPr>
            <a:cxnSpLocks noChangeShapeType="1"/>
          </p:cNvCxnSpPr>
          <p:nvPr/>
        </p:nvCxnSpPr>
        <p:spPr bwMode="auto">
          <a:xfrm>
            <a:off x="1692275" y="5176838"/>
            <a:ext cx="2159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57" name="AutoShape 214"/>
          <p:cNvCxnSpPr>
            <a:cxnSpLocks noChangeShapeType="1"/>
          </p:cNvCxnSpPr>
          <p:nvPr/>
        </p:nvCxnSpPr>
        <p:spPr bwMode="auto">
          <a:xfrm>
            <a:off x="4283075" y="5176838"/>
            <a:ext cx="215900" cy="0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58" name="AutoShape 215"/>
          <p:cNvCxnSpPr>
            <a:cxnSpLocks noChangeShapeType="1"/>
          </p:cNvCxnSpPr>
          <p:nvPr/>
        </p:nvCxnSpPr>
        <p:spPr bwMode="auto">
          <a:xfrm>
            <a:off x="3563938" y="4333875"/>
            <a:ext cx="503237" cy="750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59" name="AutoShape 216"/>
          <p:cNvCxnSpPr>
            <a:cxnSpLocks noChangeShapeType="1"/>
          </p:cNvCxnSpPr>
          <p:nvPr/>
        </p:nvCxnSpPr>
        <p:spPr bwMode="auto">
          <a:xfrm>
            <a:off x="3563938" y="4333875"/>
            <a:ext cx="1150937" cy="750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60" name="AutoShape 217"/>
          <p:cNvCxnSpPr>
            <a:cxnSpLocks noChangeShapeType="1"/>
          </p:cNvCxnSpPr>
          <p:nvPr/>
        </p:nvCxnSpPr>
        <p:spPr bwMode="auto">
          <a:xfrm>
            <a:off x="2555875" y="4333875"/>
            <a:ext cx="215900" cy="750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61" name="AutoShape 218"/>
          <p:cNvCxnSpPr>
            <a:cxnSpLocks noChangeShapeType="1"/>
          </p:cNvCxnSpPr>
          <p:nvPr/>
        </p:nvCxnSpPr>
        <p:spPr bwMode="auto">
          <a:xfrm flipH="1">
            <a:off x="3419475" y="4333875"/>
            <a:ext cx="144463" cy="750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62" name="AutoShape 219"/>
          <p:cNvCxnSpPr>
            <a:cxnSpLocks noChangeShapeType="1"/>
          </p:cNvCxnSpPr>
          <p:nvPr/>
        </p:nvCxnSpPr>
        <p:spPr bwMode="auto">
          <a:xfrm flipH="1">
            <a:off x="2771775" y="4333875"/>
            <a:ext cx="792163" cy="750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1563" name="AutoShape 220"/>
          <p:cNvCxnSpPr>
            <a:cxnSpLocks noChangeShapeType="1"/>
          </p:cNvCxnSpPr>
          <p:nvPr/>
        </p:nvCxnSpPr>
        <p:spPr bwMode="auto">
          <a:xfrm>
            <a:off x="2555875" y="4333875"/>
            <a:ext cx="863600" cy="7508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Marcador de número de diapositiva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D0A259B-3564-9E46-B23C-820C4C176EE8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71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-217488" y="0"/>
            <a:ext cx="9601201" cy="563563"/>
          </a:xfrm>
        </p:spPr>
        <p:txBody>
          <a:bodyPr/>
          <a:lstStyle/>
          <a:p>
            <a:r>
              <a:rPr lang="en-US" sz="1800" u="sng">
                <a:latin typeface="Calibri" charset="0"/>
              </a:rPr>
              <a:t>aq-fedyk-SPB-DataCenter-tutorial-0710-v1.ppt</a:t>
            </a:r>
            <a:endParaRPr lang="en-US" sz="1800" u="sng">
              <a:solidFill>
                <a:srgbClr val="FFFF00"/>
              </a:solidFill>
              <a:latin typeface="Calibri" charset="0"/>
            </a:endParaRPr>
          </a:p>
        </p:txBody>
      </p:sp>
      <p:pic>
        <p:nvPicPr>
          <p:cNvPr id="1960963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823913"/>
            <a:ext cx="6629400" cy="595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960964" name="Text Box 4"/>
          <p:cNvSpPr txBox="1">
            <a:spLocks noChangeArrowheads="1"/>
          </p:cNvSpPr>
          <p:nvPr/>
        </p:nvSpPr>
        <p:spPr bwMode="auto">
          <a:xfrm>
            <a:off x="1074738" y="4414838"/>
            <a:ext cx="565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00"/>
                </a:solidFill>
              </a:rPr>
              <a:t>255</a:t>
            </a:r>
            <a:br>
              <a:rPr lang="en-US">
                <a:solidFill>
                  <a:srgbClr val="FF3300"/>
                </a:solidFill>
              </a:rPr>
            </a:b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60965" name="Text Box 5"/>
          <p:cNvSpPr txBox="1">
            <a:spLocks noChangeArrowheads="1"/>
          </p:cNvSpPr>
          <p:nvPr/>
        </p:nvSpPr>
        <p:spPr bwMode="auto">
          <a:xfrm>
            <a:off x="1066800" y="2881313"/>
            <a:ext cx="5651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00"/>
                </a:solidFill>
              </a:rPr>
              <a:t>255</a:t>
            </a:r>
            <a:br>
              <a:rPr lang="en-US">
                <a:solidFill>
                  <a:srgbClr val="FF3300"/>
                </a:solidFill>
              </a:rPr>
            </a:br>
            <a:endParaRPr lang="en-US">
              <a:solidFill>
                <a:schemeClr val="accent2"/>
              </a:solidFill>
            </a:endParaRPr>
          </a:p>
        </p:txBody>
      </p:sp>
      <p:sp>
        <p:nvSpPr>
          <p:cNvPr id="1960966" name="Text Box 6"/>
          <p:cNvSpPr txBox="1">
            <a:spLocks noChangeArrowheads="1"/>
          </p:cNvSpPr>
          <p:nvPr/>
        </p:nvSpPr>
        <p:spPr bwMode="auto">
          <a:xfrm>
            <a:off x="1754188" y="5475288"/>
            <a:ext cx="56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00"/>
                </a:solidFill>
              </a:rPr>
              <a:t>255</a:t>
            </a:r>
          </a:p>
        </p:txBody>
      </p:sp>
      <p:sp>
        <p:nvSpPr>
          <p:cNvPr id="1960967" name="Text Box 7"/>
          <p:cNvSpPr txBox="1">
            <a:spLocks noChangeArrowheads="1"/>
          </p:cNvSpPr>
          <p:nvPr/>
        </p:nvSpPr>
        <p:spPr bwMode="auto">
          <a:xfrm>
            <a:off x="8001000" y="3951288"/>
            <a:ext cx="56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00"/>
                </a:solidFill>
              </a:rPr>
              <a:t>255</a:t>
            </a:r>
          </a:p>
        </p:txBody>
      </p:sp>
      <p:sp>
        <p:nvSpPr>
          <p:cNvPr id="1960968" name="Text Box 8"/>
          <p:cNvSpPr txBox="1">
            <a:spLocks noChangeArrowheads="1"/>
          </p:cNvSpPr>
          <p:nvPr/>
        </p:nvSpPr>
        <p:spPr bwMode="auto">
          <a:xfrm>
            <a:off x="8001000" y="2732088"/>
            <a:ext cx="56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00"/>
                </a:solidFill>
              </a:rPr>
              <a:t>255</a:t>
            </a:r>
          </a:p>
        </p:txBody>
      </p:sp>
      <p:sp>
        <p:nvSpPr>
          <p:cNvPr id="1960969" name="Text Box 9"/>
          <p:cNvSpPr txBox="1">
            <a:spLocks noChangeArrowheads="1"/>
          </p:cNvSpPr>
          <p:nvPr/>
        </p:nvSpPr>
        <p:spPr bwMode="auto">
          <a:xfrm>
            <a:off x="7683500" y="1474788"/>
            <a:ext cx="56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00"/>
                </a:solidFill>
              </a:rPr>
              <a:t>255</a:t>
            </a:r>
          </a:p>
        </p:txBody>
      </p:sp>
      <p:sp>
        <p:nvSpPr>
          <p:cNvPr id="1960970" name="Text Box 10"/>
          <p:cNvSpPr txBox="1">
            <a:spLocks noChangeArrowheads="1"/>
          </p:cNvSpPr>
          <p:nvPr/>
        </p:nvSpPr>
        <p:spPr bwMode="auto">
          <a:xfrm>
            <a:off x="6705600" y="979488"/>
            <a:ext cx="56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00"/>
                </a:solidFill>
              </a:rPr>
              <a:t>255</a:t>
            </a:r>
          </a:p>
        </p:txBody>
      </p:sp>
      <p:sp>
        <p:nvSpPr>
          <p:cNvPr id="1960971" name="Text Box 11"/>
          <p:cNvSpPr txBox="1">
            <a:spLocks noChangeArrowheads="1"/>
          </p:cNvSpPr>
          <p:nvPr/>
        </p:nvSpPr>
        <p:spPr bwMode="auto">
          <a:xfrm>
            <a:off x="2133600" y="903288"/>
            <a:ext cx="5651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>
                <a:solidFill>
                  <a:srgbClr val="FF3300"/>
                </a:solidFill>
              </a:rPr>
              <a:t>255</a:t>
            </a:r>
          </a:p>
        </p:txBody>
      </p:sp>
      <p:sp>
        <p:nvSpPr>
          <p:cNvPr id="1960972" name="Text Box 12"/>
          <p:cNvSpPr txBox="1">
            <a:spLocks noChangeArrowheads="1"/>
          </p:cNvSpPr>
          <p:nvPr/>
        </p:nvSpPr>
        <p:spPr bwMode="auto">
          <a:xfrm>
            <a:off x="0" y="6035675"/>
            <a:ext cx="4005263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/>
              <a:t>36 node network</a:t>
            </a:r>
          </a:p>
          <a:p>
            <a:pPr>
              <a:defRPr/>
            </a:pPr>
            <a:r>
              <a:rPr lang="en-US" sz="2400" b="1"/>
              <a:t>8 member E-LAN ISID=255</a:t>
            </a:r>
          </a:p>
        </p:txBody>
      </p:sp>
      <p:sp>
        <p:nvSpPr>
          <p:cNvPr id="1960973" name="Text Box 13"/>
          <p:cNvSpPr txBox="1">
            <a:spLocks noChangeArrowheads="1"/>
          </p:cNvSpPr>
          <p:nvPr/>
        </p:nvSpPr>
        <p:spPr bwMode="auto">
          <a:xfrm>
            <a:off x="7165975" y="5233988"/>
            <a:ext cx="190817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/>
              <a:t>Full Transit </a:t>
            </a:r>
            <a:br>
              <a:rPr lang="en-US" sz="2400" b="1"/>
            </a:br>
            <a:r>
              <a:rPr lang="en-US" sz="2400" b="1"/>
              <a:t>Replication</a:t>
            </a:r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8639"/>
            <a:ext cx="8928992" cy="4421151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99592" y="6525344"/>
            <a:ext cx="839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Bcube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5521658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251520" y="6381328"/>
            <a:ext cx="697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/>
              <a:t>Dcell</a:t>
            </a:r>
            <a:endParaRPr lang="es-E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-25974"/>
            <a:ext cx="6840760" cy="701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953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260648"/>
            <a:ext cx="5288044" cy="223224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548680"/>
            <a:ext cx="3479800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298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>
                <a:solidFill>
                  <a:srgbClr val="FF0000"/>
                </a:solidFill>
              </a:rPr>
              <a:t>Edge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switches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caracteristic</a:t>
            </a:r>
            <a:r>
              <a:rPr lang="es-ES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CD09-E6E4-6745-BC81-7A56B783D04E}" type="datetime1">
              <a:rPr lang="es-ES" smtClean="0"/>
              <a:t>22/05/2017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78C-BBFC-49DC-B2C1-FCC067172781}" type="slidenum">
              <a:rPr lang="es-ES" smtClean="0"/>
              <a:pPr/>
              <a:t>75</a:t>
            </a:fld>
            <a:endParaRPr lang="es-ES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9135987"/>
              </p:ext>
            </p:extLst>
          </p:nvPr>
        </p:nvGraphicFramePr>
        <p:xfrm>
          <a:off x="1486143" y="1311145"/>
          <a:ext cx="6208024" cy="20733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20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20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2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20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6046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 1 </a:t>
                      </a:r>
                      <a:r>
                        <a:rPr lang="en-GB" dirty="0" err="1"/>
                        <a:t>Gbps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# 10 </a:t>
                      </a:r>
                      <a:r>
                        <a:rPr lang="en-GB" dirty="0" err="1"/>
                        <a:t>Gbps</a:t>
                      </a:r>
                      <a:r>
                        <a:rPr lang="en-GB" baseline="0" dirty="0"/>
                        <a:t> </a:t>
                      </a:r>
                      <a:r>
                        <a:rPr lang="en-GB" dirty="0"/>
                        <a:t>Ports</a:t>
                      </a:r>
                    </a:p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#multicast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832">
                <a:tc>
                  <a:txBody>
                    <a:bodyPr/>
                    <a:lstStyle/>
                    <a:p>
                      <a:r>
                        <a:rPr lang="en-GB" dirty="0"/>
                        <a:t>Cisco </a:t>
                      </a:r>
                      <a:r>
                        <a:rPr lang="en-GB" dirty="0" err="1"/>
                        <a:t>catalys</a:t>
                      </a:r>
                      <a:r>
                        <a:rPr lang="en-GB" dirty="0"/>
                        <a:t> 3750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832">
                <a:tc>
                  <a:txBody>
                    <a:bodyPr/>
                    <a:lstStyle/>
                    <a:p>
                      <a:r>
                        <a:rPr lang="en-GB" dirty="0"/>
                        <a:t>HP</a:t>
                      </a:r>
                      <a:r>
                        <a:rPr lang="en-GB" baseline="0" dirty="0"/>
                        <a:t> 11900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539552" y="3501008"/>
            <a:ext cx="8229600" cy="1525125"/>
          </a:xfrm>
        </p:spPr>
        <p:txBody>
          <a:bodyPr>
            <a:noAutofit/>
          </a:bodyPr>
          <a:lstStyle/>
          <a:p>
            <a:r>
              <a:rPr lang="es-ES_tradnl" sz="1100" dirty="0" err="1"/>
              <a:t>ToS</a:t>
            </a:r>
            <a:r>
              <a:rPr lang="es-ES_tradnl" sz="1100" dirty="0"/>
              <a:t>, has </a:t>
            </a:r>
            <a:r>
              <a:rPr lang="es-ES_tradnl" sz="1100" dirty="0" err="1"/>
              <a:t>got</a:t>
            </a:r>
            <a:r>
              <a:rPr lang="es-ES_tradnl" sz="1100" dirty="0"/>
              <a:t> 48 x 1 </a:t>
            </a:r>
            <a:r>
              <a:rPr lang="es-ES_tradnl" sz="1100" dirty="0" err="1"/>
              <a:t>Gbps</a:t>
            </a:r>
            <a:r>
              <a:rPr lang="es-ES_tradnl" sz="1100" dirty="0"/>
              <a:t> </a:t>
            </a:r>
            <a:r>
              <a:rPr lang="es-ES_tradnl" sz="1100" dirty="0" err="1"/>
              <a:t>ports</a:t>
            </a:r>
            <a:r>
              <a:rPr lang="es-ES_tradnl" sz="1100" dirty="0"/>
              <a:t> and 2 x 10 </a:t>
            </a:r>
            <a:r>
              <a:rPr lang="es-ES_tradnl" sz="1100" dirty="0" err="1"/>
              <a:t>Gbps</a:t>
            </a:r>
            <a:r>
              <a:rPr lang="es-ES_tradnl" sz="1100" dirty="0"/>
              <a:t> and 1500 </a:t>
            </a:r>
            <a:r>
              <a:rPr lang="es-ES_tradnl" sz="1100" dirty="0" err="1"/>
              <a:t>multicast</a:t>
            </a:r>
            <a:r>
              <a:rPr lang="es-ES_tradnl" sz="1100" dirty="0"/>
              <a:t> </a:t>
            </a:r>
            <a:r>
              <a:rPr lang="es-ES_tradnl" sz="1100" dirty="0" err="1"/>
              <a:t>group</a:t>
            </a:r>
            <a:r>
              <a:rPr lang="es-ES_tradnl" sz="1100" dirty="0"/>
              <a:t> </a:t>
            </a:r>
            <a:r>
              <a:rPr lang="es-ES_tradnl" sz="1100" dirty="0" err="1"/>
              <a:t>entries</a:t>
            </a:r>
            <a:endParaRPr lang="es-ES_tradnl" sz="1100" dirty="0"/>
          </a:p>
          <a:p>
            <a:r>
              <a:rPr lang="es-ES_tradnl" sz="1100" dirty="0"/>
              <a:t>ARE NOT </a:t>
            </a:r>
            <a:r>
              <a:rPr lang="es-ES_tradnl" sz="1100" dirty="0" err="1"/>
              <a:t>suitable</a:t>
            </a:r>
            <a:r>
              <a:rPr lang="es-ES_tradnl" sz="1100" dirty="0"/>
              <a:t> </a:t>
            </a:r>
            <a:r>
              <a:rPr lang="es-ES_tradnl" sz="1100" dirty="0" err="1"/>
              <a:t>for</a:t>
            </a:r>
            <a:r>
              <a:rPr lang="es-ES_tradnl" sz="1100" dirty="0"/>
              <a:t> Portland </a:t>
            </a:r>
            <a:r>
              <a:rPr lang="es-ES_tradnl" sz="1100" dirty="0" err="1"/>
              <a:t>but</a:t>
            </a:r>
            <a:r>
              <a:rPr lang="es-ES_tradnl" sz="1100" dirty="0"/>
              <a:t>  </a:t>
            </a:r>
            <a:r>
              <a:rPr lang="es-ES_tradnl" sz="1100" dirty="0" err="1"/>
              <a:t>for</a:t>
            </a:r>
            <a:r>
              <a:rPr lang="es-ES_tradnl" sz="1100" dirty="0"/>
              <a:t> VL2</a:t>
            </a:r>
          </a:p>
          <a:p>
            <a:r>
              <a:rPr lang="es-ES_tradnl" sz="1100" dirty="0" err="1"/>
              <a:t>The</a:t>
            </a:r>
            <a:r>
              <a:rPr lang="es-ES_tradnl" sz="1100" dirty="0"/>
              <a:t> </a:t>
            </a:r>
            <a:r>
              <a:rPr lang="es-ES_tradnl" sz="1100" dirty="0" err="1"/>
              <a:t>multicast</a:t>
            </a:r>
            <a:r>
              <a:rPr lang="es-ES_tradnl" sz="1100" dirty="0"/>
              <a:t> </a:t>
            </a:r>
            <a:r>
              <a:rPr lang="es-ES_tradnl" sz="1100" dirty="0" err="1"/>
              <a:t>entries</a:t>
            </a:r>
            <a:r>
              <a:rPr lang="es-ES_tradnl" sz="1100" dirty="0"/>
              <a:t> </a:t>
            </a:r>
            <a:r>
              <a:rPr lang="es-ES_tradnl" sz="1100" dirty="0" err="1"/>
              <a:t>should</a:t>
            </a:r>
            <a:r>
              <a:rPr lang="es-ES_tradnl" sz="1100" dirty="0"/>
              <a:t> be: 48/2 </a:t>
            </a:r>
            <a:r>
              <a:rPr lang="es-ES_tradnl" sz="1100" dirty="0" err="1"/>
              <a:t>port</a:t>
            </a:r>
            <a:r>
              <a:rPr lang="es-ES_tradnl" sz="1100" dirty="0"/>
              <a:t> </a:t>
            </a:r>
            <a:r>
              <a:rPr lang="es-ES_tradnl" sz="1100" dirty="0" err="1"/>
              <a:t>to</a:t>
            </a:r>
            <a:r>
              <a:rPr lang="es-ES_tradnl" sz="1100" dirty="0"/>
              <a:t> host= 24; 24 *16 VM/hosts*0,1 </a:t>
            </a:r>
            <a:r>
              <a:rPr lang="es-ES_tradnl" sz="1100" dirty="0" err="1"/>
              <a:t>subscrition</a:t>
            </a:r>
            <a:r>
              <a:rPr lang="es-ES_tradnl" sz="1100" dirty="0"/>
              <a:t> </a:t>
            </a:r>
            <a:r>
              <a:rPr lang="es-ES_tradnl" sz="1100" dirty="0" err="1"/>
              <a:t>index</a:t>
            </a:r>
            <a:r>
              <a:rPr lang="es-ES_tradnl" sz="1100" dirty="0"/>
              <a:t> /VM=  38 </a:t>
            </a:r>
            <a:r>
              <a:rPr lang="es-ES_tradnl" sz="1100" dirty="0" err="1"/>
              <a:t>entries</a:t>
            </a:r>
            <a:endParaRPr lang="es-ES_tradnl" sz="1100" dirty="0"/>
          </a:p>
          <a:p>
            <a:r>
              <a:rPr lang="en-GB" sz="1100" b="1" dirty="0"/>
              <a:t>OR</a:t>
            </a:r>
            <a:r>
              <a:rPr lang="en-GB" sz="1100" dirty="0"/>
              <a:t> if snooping is used, 0 byte to id root port get by a hash. </a:t>
            </a:r>
            <a:r>
              <a:rPr lang="es-ES_tradnl" sz="1100" dirty="0" err="1">
                <a:solidFill>
                  <a:srgbClr val="FF6699"/>
                </a:solidFill>
              </a:rPr>
              <a:t>subscrition</a:t>
            </a:r>
            <a:r>
              <a:rPr lang="es-ES_tradnl" sz="1100" dirty="0">
                <a:solidFill>
                  <a:srgbClr val="FF6699"/>
                </a:solidFill>
              </a:rPr>
              <a:t> </a:t>
            </a:r>
            <a:r>
              <a:rPr lang="es-ES_tradnl" sz="1100" dirty="0" err="1">
                <a:solidFill>
                  <a:srgbClr val="FF6699"/>
                </a:solidFill>
              </a:rPr>
              <a:t>index</a:t>
            </a:r>
            <a:r>
              <a:rPr lang="es-ES_tradnl" sz="1100" dirty="0"/>
              <a:t> 12,5%, </a:t>
            </a:r>
            <a:r>
              <a:rPr lang="es-ES_tradnl" sz="1100" dirty="0" err="1"/>
              <a:t>with</a:t>
            </a:r>
            <a:r>
              <a:rPr lang="es-ES_tradnl" sz="1100" dirty="0"/>
              <a:t> 16 VM/</a:t>
            </a:r>
            <a:r>
              <a:rPr lang="es-ES_tradnl" sz="1100" dirty="0" err="1"/>
              <a:t>port</a:t>
            </a:r>
            <a:r>
              <a:rPr lang="es-ES_tradnl" sz="1100" dirty="0"/>
              <a:t> = 2 </a:t>
            </a:r>
            <a:r>
              <a:rPr lang="es-ES_tradnl" sz="1100" dirty="0" err="1"/>
              <a:t>groups</a:t>
            </a:r>
            <a:r>
              <a:rPr lang="es-ES_tradnl" sz="1100" dirty="0"/>
              <a:t>/</a:t>
            </a:r>
            <a:r>
              <a:rPr lang="es-ES_tradnl" sz="1100" dirty="0" err="1"/>
              <a:t>port</a:t>
            </a:r>
            <a:r>
              <a:rPr lang="es-ES_tradnl" sz="1100" dirty="0"/>
              <a:t>: 2 </a:t>
            </a:r>
            <a:r>
              <a:rPr lang="es-ES_tradnl" sz="1100" dirty="0" err="1"/>
              <a:t>groups</a:t>
            </a:r>
            <a:r>
              <a:rPr lang="es-ES_tradnl" sz="1100" dirty="0"/>
              <a:t>/</a:t>
            </a:r>
            <a:r>
              <a:rPr lang="es-ES_tradnl" sz="1100" dirty="0" err="1"/>
              <a:t>ports</a:t>
            </a:r>
            <a:r>
              <a:rPr lang="es-ES_tradnl" sz="1100" dirty="0"/>
              <a:t>*24 </a:t>
            </a:r>
            <a:r>
              <a:rPr lang="es-ES_tradnl" sz="1100" dirty="0" err="1"/>
              <a:t>ports</a:t>
            </a:r>
            <a:r>
              <a:rPr lang="es-ES_tradnl" sz="1100" dirty="0"/>
              <a:t> = </a:t>
            </a:r>
            <a:r>
              <a:rPr lang="es-ES_tradnl" sz="1100" dirty="0">
                <a:solidFill>
                  <a:srgbClr val="FF0000"/>
                </a:solidFill>
              </a:rPr>
              <a:t>48 G</a:t>
            </a:r>
            <a:endParaRPr lang="en-GB" sz="1100" dirty="0">
              <a:solidFill>
                <a:srgbClr val="FF0000"/>
              </a:solidFill>
            </a:endParaRPr>
          </a:p>
          <a:p>
            <a:pPr lvl="2"/>
            <a:r>
              <a:rPr lang="en-GB" sz="1100" dirty="0"/>
              <a:t>(3 to id Group+3 bit array)*G = 6 byte/ G; 48*6=288 bytes </a:t>
            </a:r>
          </a:p>
          <a:p>
            <a:pPr lvl="2"/>
            <a:r>
              <a:rPr lang="en-GB" sz="1100" dirty="0"/>
              <a:t> or (3 to id </a:t>
            </a:r>
            <a:r>
              <a:rPr lang="en-GB" sz="1100" dirty="0" err="1"/>
              <a:t>Group+d</a:t>
            </a:r>
            <a:r>
              <a:rPr lang="en-GB" sz="1100" dirty="0"/>
              <a:t> (</a:t>
            </a:r>
            <a:r>
              <a:rPr lang="es-ES_tradnl" sz="1100" dirty="0" err="1"/>
              <a:t>subscrition</a:t>
            </a:r>
            <a:r>
              <a:rPr lang="es-ES_tradnl" sz="1100" dirty="0"/>
              <a:t> </a:t>
            </a:r>
            <a:r>
              <a:rPr lang="es-ES_tradnl" sz="1100" dirty="0" err="1"/>
              <a:t>index</a:t>
            </a:r>
            <a:r>
              <a:rPr lang="es-ES_tradnl" sz="1100" dirty="0"/>
              <a:t> 10% =1,6</a:t>
            </a:r>
            <a:r>
              <a:rPr lang="en-GB" sz="1100" dirty="0"/>
              <a:t>) use this if is &lt;3)= </a:t>
            </a:r>
            <a:r>
              <a:rPr lang="en-GB" sz="1100" dirty="0">
                <a:solidFill>
                  <a:srgbClr val="FF0000"/>
                </a:solidFill>
              </a:rPr>
              <a:t>6 G </a:t>
            </a:r>
            <a:r>
              <a:rPr lang="en-GB" sz="1100" dirty="0"/>
              <a:t>or (</a:t>
            </a:r>
            <a:r>
              <a:rPr lang="en-GB" sz="1100" dirty="0">
                <a:solidFill>
                  <a:srgbClr val="FF0000"/>
                </a:solidFill>
              </a:rPr>
              <a:t>3+1,6) </a:t>
            </a:r>
            <a:r>
              <a:rPr lang="en-GB" sz="1100" dirty="0" err="1">
                <a:solidFill>
                  <a:srgbClr val="FF0000"/>
                </a:solidFill>
              </a:rPr>
              <a:t>aprox</a:t>
            </a:r>
            <a:r>
              <a:rPr lang="en-GB" sz="1100" dirty="0">
                <a:solidFill>
                  <a:srgbClr val="FF0000"/>
                </a:solidFill>
              </a:rPr>
              <a:t> 5</a:t>
            </a:r>
            <a:r>
              <a:rPr lang="en-GB" sz="1100" dirty="0"/>
              <a:t>G or 240 bytes</a:t>
            </a:r>
          </a:p>
          <a:p>
            <a:r>
              <a:rPr lang="en-GB" sz="1900" dirty="0"/>
              <a:t>VL2, 20 ports*2 groups/port=40 G</a:t>
            </a:r>
          </a:p>
          <a:p>
            <a:r>
              <a:rPr lang="es-ES" sz="1800" dirty="0" err="1">
                <a:solidFill>
                  <a:srgbClr val="0000FF"/>
                </a:solidFill>
              </a:rPr>
              <a:t>Towards</a:t>
            </a:r>
            <a:r>
              <a:rPr lang="es-ES" sz="1800" dirty="0">
                <a:solidFill>
                  <a:srgbClr val="0000FF"/>
                </a:solidFill>
              </a:rPr>
              <a:t> a Flexible Data Center </a:t>
            </a:r>
            <a:r>
              <a:rPr lang="es-ES" sz="1800" dirty="0" err="1">
                <a:solidFill>
                  <a:srgbClr val="0000FF"/>
                </a:solidFill>
              </a:rPr>
              <a:t>Fabric</a:t>
            </a:r>
            <a:r>
              <a:rPr lang="es-ES" sz="1800" dirty="0">
                <a:solidFill>
                  <a:srgbClr val="0000FF"/>
                </a:solidFill>
              </a:rPr>
              <a:t> </a:t>
            </a:r>
            <a:r>
              <a:rPr lang="es-ES" sz="1800" dirty="0" err="1">
                <a:solidFill>
                  <a:srgbClr val="0000FF"/>
                </a:solidFill>
              </a:rPr>
              <a:t>with</a:t>
            </a:r>
            <a:r>
              <a:rPr lang="es-ES" sz="1800" dirty="0">
                <a:solidFill>
                  <a:srgbClr val="0000FF"/>
                </a:solidFill>
              </a:rPr>
              <a:t> </a:t>
            </a:r>
            <a:r>
              <a:rPr lang="es-ES" sz="1800" dirty="0" err="1">
                <a:solidFill>
                  <a:srgbClr val="0000FF"/>
                </a:solidFill>
              </a:rPr>
              <a:t>Source</a:t>
            </a:r>
            <a:r>
              <a:rPr lang="es-ES" sz="1800" dirty="0">
                <a:solidFill>
                  <a:srgbClr val="0000FF"/>
                </a:solidFill>
              </a:rPr>
              <a:t> </a:t>
            </a:r>
            <a:r>
              <a:rPr lang="es-ES" sz="1800" dirty="0" err="1">
                <a:solidFill>
                  <a:srgbClr val="0000FF"/>
                </a:solidFill>
              </a:rPr>
              <a:t>Routing</a:t>
            </a:r>
            <a:r>
              <a:rPr lang="es-ES" sz="1800" dirty="0">
                <a:solidFill>
                  <a:srgbClr val="0000FF"/>
                </a:solidFill>
              </a:rPr>
              <a:t> </a:t>
            </a:r>
          </a:p>
          <a:p>
            <a:r>
              <a:rPr lang="es-ES" sz="1400" dirty="0" err="1"/>
              <a:t>Ref</a:t>
            </a:r>
            <a:r>
              <a:rPr lang="es-ES" sz="1400" dirty="0"/>
              <a:t> de tamaño tablas MAC de</a:t>
            </a:r>
          </a:p>
          <a:p>
            <a:pPr lvl="1"/>
            <a:r>
              <a:rPr lang="es-ES" sz="1000" dirty="0"/>
              <a:t>144 K en </a:t>
            </a:r>
            <a:r>
              <a:rPr lang="es-ES" sz="1000" dirty="0" err="1"/>
              <a:t>core</a:t>
            </a:r>
            <a:endParaRPr lang="es-ES" sz="1000" dirty="0"/>
          </a:p>
          <a:p>
            <a:pPr lvl="1"/>
            <a:r>
              <a:rPr lang="es-ES" sz="1000" dirty="0"/>
              <a:t>7 k en TOR </a:t>
            </a:r>
          </a:p>
          <a:p>
            <a:endParaRPr lang="en-GB" sz="1900" dirty="0"/>
          </a:p>
          <a:p>
            <a:endParaRPr lang="en-GB" sz="1900" dirty="0"/>
          </a:p>
          <a:p>
            <a:endParaRPr lang="es-ES_tradnl" sz="1100" dirty="0"/>
          </a:p>
          <a:p>
            <a:endParaRPr lang="es-ES" sz="1100" dirty="0"/>
          </a:p>
        </p:txBody>
      </p:sp>
    </p:spTree>
    <p:extLst>
      <p:ext uri="{BB962C8B-B14F-4D97-AF65-F5344CB8AC3E}">
        <p14:creationId xmlns:p14="http://schemas.microsoft.com/office/powerpoint/2010/main" val="198862668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C &amp; A </a:t>
            </a:r>
            <a:r>
              <a:rPr lang="es-ES" dirty="0" err="1">
                <a:solidFill>
                  <a:srgbClr val="FF0000"/>
                </a:solidFill>
              </a:rPr>
              <a:t>switches</a:t>
            </a:r>
            <a:r>
              <a:rPr lang="es-ES">
                <a:solidFill>
                  <a:srgbClr val="FF0000"/>
                </a:solidFill>
              </a:rPr>
              <a:t> modules</a:t>
            </a:r>
            <a:endParaRPr lang="es-ES" dirty="0">
              <a:solidFill>
                <a:srgbClr val="FF0000"/>
              </a:solidFill>
            </a:endParaRP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ECD09-E6E4-6745-BC81-7A56B783D04E}" type="datetime1">
              <a:rPr lang="es-ES" smtClean="0"/>
              <a:t>22/05/2017</a:t>
            </a:fld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84378C-BBFC-49DC-B2C1-FCC067172781}" type="slidenum">
              <a:rPr lang="es-ES" smtClean="0"/>
              <a:pPr/>
              <a:t>76</a:t>
            </a:fld>
            <a:endParaRPr lang="es-ES" dirty="0"/>
          </a:p>
        </p:txBody>
      </p:sp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100293"/>
              </p:ext>
            </p:extLst>
          </p:nvPr>
        </p:nvGraphicFramePr>
        <p:xfrm>
          <a:off x="457200" y="1256573"/>
          <a:ext cx="7707387" cy="50006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76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65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717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27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277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59241">
                <a:tc>
                  <a:txBody>
                    <a:bodyPr/>
                    <a:lstStyle/>
                    <a:p>
                      <a:r>
                        <a:rPr lang="en-GB" sz="1200" dirty="0"/>
                        <a:t>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# 10 </a:t>
                      </a:r>
                      <a:r>
                        <a:rPr lang="en-GB" sz="1200" dirty="0" err="1"/>
                        <a:t>Gbps</a:t>
                      </a:r>
                      <a:r>
                        <a:rPr lang="en-GB" sz="1200" baseline="0" dirty="0"/>
                        <a:t> </a:t>
                      </a:r>
                      <a:r>
                        <a:rPr lang="en-GB" sz="1200" dirty="0"/>
                        <a:t>Ports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#multicast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#unicast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 err="1"/>
                        <a:t>openflow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# IP routing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r>
                        <a:rPr lang="en-GB" sz="1200" dirty="0"/>
                        <a:t>Cisco Nexus 7000 Switch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7F7F7F"/>
                          </a:solidFill>
                        </a:rPr>
                        <a:t>64000</a:t>
                      </a:r>
                      <a:r>
                        <a:rPr lang="en-GB" sz="1200" baseline="0" dirty="0">
                          <a:solidFill>
                            <a:srgbClr val="7F7F7F"/>
                          </a:solidFill>
                        </a:rPr>
                        <a:t> ACL</a:t>
                      </a:r>
                      <a:endParaRPr lang="en-GB" sz="12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7F7F7F"/>
                          </a:solidFill>
                        </a:rPr>
                        <a:t>112k, &gt;6500</a:t>
                      </a:r>
                      <a:r>
                        <a:rPr lang="en-GB" sz="1200" baseline="0" dirty="0">
                          <a:solidFill>
                            <a:srgbClr val="7F7F7F"/>
                          </a:solidFill>
                        </a:rPr>
                        <a:t> 512 k (2014)</a:t>
                      </a:r>
                      <a:endParaRPr lang="en-GB" sz="12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r>
                        <a:rPr lang="en-GB" sz="1200" dirty="0"/>
                        <a:t>Dell</a:t>
                      </a:r>
                      <a:r>
                        <a:rPr lang="en-GB" sz="1200" baseline="0" dirty="0"/>
                        <a:t> 4810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i="1" dirty="0">
                          <a:solidFill>
                            <a:srgbClr val="7F7F7F"/>
                          </a:solidFill>
                        </a:rPr>
                        <a:t>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i="1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i="1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i="1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r>
                        <a:rPr lang="en-GB" sz="1200" dirty="0"/>
                        <a:t>HP </a:t>
                      </a:r>
                      <a:r>
                        <a:rPr lang="en-GB" sz="1200" dirty="0" err="1"/>
                        <a:t>ProCurve</a:t>
                      </a:r>
                      <a:r>
                        <a:rPr lang="en-GB" sz="1200" dirty="0"/>
                        <a:t> </a:t>
                      </a:r>
                      <a:r>
                        <a:rPr lang="en-GB" sz="1200" dirty="0">
                          <a:hlinkClick r:id="" action="ppaction://noaction"/>
                        </a:rPr>
                        <a:t>5400zl 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64000</a:t>
                      </a:r>
                      <a:endParaRPr lang="en-GB" sz="12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000000"/>
                          </a:solidFill>
                        </a:rPr>
                        <a:t>1700 per</a:t>
                      </a:r>
                      <a:r>
                        <a:rPr lang="en-GB" sz="1200" baseline="0" dirty="0">
                          <a:solidFill>
                            <a:srgbClr val="000000"/>
                          </a:solidFill>
                        </a:rPr>
                        <a:t> slot, 12slots (Mahout)</a:t>
                      </a:r>
                      <a:endParaRPr lang="en-GB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3236">
                <a:tc>
                  <a:txBody>
                    <a:bodyPr/>
                    <a:lstStyle/>
                    <a:p>
                      <a:r>
                        <a:rPr lang="es-ES" sz="1200" dirty="0" err="1"/>
                        <a:t>Ciena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144 x100 </a:t>
                      </a:r>
                      <a:r>
                        <a:rPr lang="en-GB" sz="1200" dirty="0" err="1"/>
                        <a:t>Gbps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7F7F7F"/>
                          </a:solidFill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>
                        <a:solidFill>
                          <a:srgbClr val="7F7F7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r>
                        <a:rPr lang="en-GB" sz="1200" dirty="0"/>
                        <a:t>D-Link DES-7200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i="1" dirty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r>
                        <a:rPr lang="en-GB" sz="1200" dirty="0"/>
                        <a:t>D-Link DES-</a:t>
                      </a:r>
                      <a:r>
                        <a:rPr lang="en-GB" sz="1200" dirty="0">
                          <a:hlinkClick r:id="rId3"/>
                        </a:rPr>
                        <a:t>6600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i="1" dirty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i="0" dirty="0">
                          <a:solidFill>
                            <a:schemeClr val="tx1"/>
                          </a:solidFill>
                        </a:rPr>
                        <a:t>32K*8=256k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i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049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Huawei 12800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200" dirty="0"/>
                        <a:t>1152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r>
                        <a:rPr lang="en-GB" sz="1200" dirty="0"/>
                        <a:t>Alcatel </a:t>
                      </a:r>
                      <a:r>
                        <a:rPr lang="en-GB" sz="1200" dirty="0" err="1"/>
                        <a:t>OmniSwitch</a:t>
                      </a:r>
                      <a:r>
                        <a:rPr lang="en-GB" sz="1200" dirty="0"/>
                        <a:t> x10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32*8 = 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256</a:t>
                      </a:r>
                      <a:r>
                        <a:rPr lang="en-GB" sz="1200" baseline="0"/>
                        <a:t> k</a:t>
                      </a: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r>
                        <a:rPr lang="en-GB" sz="1200" dirty="0"/>
                        <a:t>Juniper </a:t>
                      </a:r>
                      <a:r>
                        <a:rPr lang="en-GB" sz="1200" dirty="0" err="1"/>
                        <a:t>QFabric</a:t>
                      </a: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128,000 through 1,536,000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3375">
                <a:tc>
                  <a:txBody>
                    <a:bodyPr/>
                    <a:lstStyle/>
                    <a:p>
                      <a:r>
                        <a:rPr lang="en-GB" sz="1200" dirty="0" err="1"/>
                        <a:t>Mellanox</a:t>
                      </a:r>
                      <a:r>
                        <a:rPr lang="en-GB" sz="1200" dirty="0"/>
                        <a:t> IS5600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648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4000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/>
                        <a:t>48K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GB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8" name="2 Marcador de contenido"/>
          <p:cNvSpPr>
            <a:spLocks noGrp="1"/>
          </p:cNvSpPr>
          <p:nvPr>
            <p:ph idx="1"/>
          </p:nvPr>
        </p:nvSpPr>
        <p:spPr>
          <a:xfrm>
            <a:off x="457200" y="5992493"/>
            <a:ext cx="8229600" cy="727714"/>
          </a:xfrm>
        </p:spPr>
        <p:txBody>
          <a:bodyPr>
            <a:normAutofit/>
          </a:bodyPr>
          <a:lstStyle/>
          <a:p>
            <a:r>
              <a:rPr lang="es-ES" sz="1600" strike="sngStrike" dirty="0" err="1"/>
              <a:t>saw</a:t>
            </a:r>
            <a:r>
              <a:rPr lang="es-ES" sz="1600" strike="sngStrike" dirty="0"/>
              <a:t>: Broadcom, </a:t>
            </a:r>
            <a:r>
              <a:rPr lang="es-ES" sz="1600" strike="sngStrike" dirty="0" err="1"/>
              <a:t>Fulcrum</a:t>
            </a:r>
            <a:r>
              <a:rPr lang="es-ES" sz="1600" strike="sngStrike" dirty="0"/>
              <a:t> Microsystems, </a:t>
            </a:r>
            <a:r>
              <a:rPr lang="es-ES" sz="1600" strike="sngStrike" dirty="0" err="1"/>
              <a:t>Woven</a:t>
            </a:r>
            <a:r>
              <a:rPr lang="es-ES" sz="1600" strike="sngStrike" dirty="0"/>
              <a:t> </a:t>
            </a:r>
            <a:r>
              <a:rPr lang="es-ES" sz="1600" strike="sngStrike" dirty="0" err="1"/>
              <a:t>Systems</a:t>
            </a:r>
            <a:endParaRPr lang="es-ES" sz="1600" strike="sngStrike" dirty="0"/>
          </a:p>
          <a:p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1824674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F4ADDE60-702B-F542-9A44-4453E8AF5AFC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8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sprint net</a:t>
            </a:r>
            <a:br>
              <a:rPr lang="es-ES" dirty="0"/>
            </a:b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539" y="476672"/>
            <a:ext cx="8015419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85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3 Marcador de número de diapositiva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F4ADDE60-702B-F542-9A44-4453E8AF5AFC}" type="slidenum">
              <a:rPr lang="es-ES_tradnl" sz="1800">
                <a:solidFill>
                  <a:schemeClr val="tx1"/>
                </a:solidFill>
                <a:latin typeface="Times New Roman" charset="0"/>
              </a:rPr>
              <a:pPr/>
              <a:t>9</a:t>
            </a:fld>
            <a:endParaRPr lang="es-ES_tradnl" sz="1800">
              <a:solidFill>
                <a:schemeClr val="tx1"/>
              </a:solidFill>
              <a:latin typeface="Times New Roman" charset="0"/>
            </a:endParaRPr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small</a:t>
            </a:r>
            <a:r>
              <a:rPr lang="es-ES" dirty="0"/>
              <a:t> </a:t>
            </a:r>
            <a:r>
              <a:rPr lang="es-ES" dirty="0" err="1"/>
              <a:t>world</a:t>
            </a: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40569" y="1556792"/>
            <a:ext cx="9891353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056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A17F73F45E39541B2BD4AF08E2356BD" ma:contentTypeVersion="0" ma:contentTypeDescription="Crear nuevo documento." ma:contentTypeScope="" ma:versionID="ac86b1818a70f76193783db4a008f90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437b99d12b6a4e061cbd56038e580a5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4355889-8F84-4501-A16F-FCCA62670666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B781596-7E24-4190-BDFF-B89509CF68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8C7FA26B-44F1-45D1-A79B-E17227F3C8E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61337</TotalTime>
  <Words>3599</Words>
  <Application>Microsoft Office PowerPoint</Application>
  <PresentationFormat>Presentación en pantalla (4:3)</PresentationFormat>
  <Paragraphs>711</Paragraphs>
  <Slides>76</Slides>
  <Notes>16</Notes>
  <HiddenSlides>1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76</vt:i4>
      </vt:variant>
    </vt:vector>
  </HeadingPairs>
  <TitlesOfParts>
    <vt:vector size="86" baseType="lpstr">
      <vt:lpstr>MS PGothic</vt:lpstr>
      <vt:lpstr>Arial</vt:lpstr>
      <vt:lpstr>Arial Black</vt:lpstr>
      <vt:lpstr>Calibri</vt:lpstr>
      <vt:lpstr>Calibri Light</vt:lpstr>
      <vt:lpstr>MinionPro</vt:lpstr>
      <vt:lpstr>Tahoma</vt:lpstr>
      <vt:lpstr>Times New Roman</vt:lpstr>
      <vt:lpstr>Tema de Office</vt:lpstr>
      <vt:lpstr>1_Tema de Office</vt:lpstr>
      <vt:lpstr>lista topologias</vt:lpstr>
      <vt:lpstr>Presentación de PowerPoint</vt:lpstr>
      <vt:lpstr>taxonomía topologías</vt:lpstr>
      <vt:lpstr>Presentación de PowerPoint</vt:lpstr>
      <vt:lpstr>a</vt:lpstr>
      <vt:lpstr>Three-tier  A taxonomy and survey on Green Data Center Networks </vt:lpstr>
      <vt:lpstr>dpillar </vt:lpstr>
      <vt:lpstr>sprint net </vt:lpstr>
      <vt:lpstr>small world</vt:lpstr>
      <vt:lpstr>Conceptos básicos de Ethernet</vt:lpstr>
      <vt:lpstr>dual-homed</vt:lpstr>
      <vt:lpstr>TOR </vt:lpstr>
      <vt:lpstr>DATOS </vt:lpstr>
      <vt:lpstr>Tráfico de un DC</vt:lpstr>
      <vt:lpstr>Tráfico de un DC, benson, ruicui grin</vt:lpstr>
      <vt:lpstr>Tráfico de un DC</vt:lpstr>
      <vt:lpstr>Tráfico de un DC</vt:lpstr>
      <vt:lpstr>Tráfico de un DC, tipo de comunicaciones</vt:lpstr>
      <vt:lpstr>Tráfico de un DC, características</vt:lpstr>
      <vt:lpstr>CD traffic,  Benson</vt:lpstr>
      <vt:lpstr>CD traffic, Benson</vt:lpstr>
      <vt:lpstr>questions</vt:lpstr>
      <vt:lpstr>Topologias</vt:lpstr>
      <vt:lpstr>ToR</vt:lpstr>
      <vt:lpstr>Multitenancy </vt:lpstr>
      <vt:lpstr>Tamaño DC, Curiosities</vt:lpstr>
      <vt:lpstr>fat tree </vt:lpstr>
      <vt:lpstr>Spine-leaf</vt:lpstr>
      <vt:lpstr>Presentación de PowerPoint</vt:lpstr>
      <vt:lpstr>Portland Folded Clos (k factor)</vt:lpstr>
      <vt:lpstr>Portland numbers</vt:lpstr>
      <vt:lpstr>Presentación de PowerPoint</vt:lpstr>
      <vt:lpstr>Presentación de PowerPoint</vt:lpstr>
      <vt:lpstr>Portland, K=6</vt:lpstr>
      <vt:lpstr>VL2 topology generico</vt:lpstr>
      <vt:lpstr>VL2 topology K=Dc=Da implica quitar la mitad de C y E</vt:lpstr>
      <vt:lpstr>VL2  variaciones </vt:lpstr>
      <vt:lpstr>VL2 topology</vt:lpstr>
      <vt:lpstr>VL2 numbers Dc=Da=K</vt:lpstr>
      <vt:lpstr>VL2 numbers Dc=Da/2=K</vt:lpstr>
      <vt:lpstr>VL2 Greenberg, WREN’10 (sigcomm)</vt:lpstr>
      <vt:lpstr>Presentación de PowerPoint</vt:lpstr>
      <vt:lpstr>Presentación de PowerPoint</vt:lpstr>
      <vt:lpstr>Presentación de PowerPoint</vt:lpstr>
      <vt:lpstr>VL2 (4,4,20)</vt:lpstr>
      <vt:lpstr>Torii</vt:lpstr>
      <vt:lpstr>paris</vt:lpstr>
      <vt:lpstr>Interlink </vt:lpstr>
      <vt:lpstr>Internet access</vt:lpstr>
      <vt:lpstr>Internet access</vt:lpstr>
      <vt:lpstr>Internet access Linux on IBM zSeries and S/390:  Virtual Router Redundancy Protocol on VM Guest LANs  </vt:lpstr>
      <vt:lpstr>Internet access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Topologia DC Understanding Network Failures in Data Centers: Measurement, Analysis, and Implications  </vt:lpstr>
      <vt:lpstr>CLOS topology</vt:lpstr>
      <vt:lpstr>Presentación de PowerPoint</vt:lpstr>
      <vt:lpstr>Porland vs VL2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aq-fedyk-SPB-DataCenter-tutorial-0710-v1.ppt</vt:lpstr>
      <vt:lpstr>Presentación de PowerPoint</vt:lpstr>
      <vt:lpstr>Presentación de PowerPoint</vt:lpstr>
      <vt:lpstr>Presentación de PowerPoint</vt:lpstr>
      <vt:lpstr>Edge switches caracteristic </vt:lpstr>
      <vt:lpstr>C &amp; A switches modules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josema</dc:creator>
  <cp:lastModifiedBy>g ib</cp:lastModifiedBy>
  <cp:revision>330</cp:revision>
  <cp:lastPrinted>2016-05-27T09:11:07Z</cp:lastPrinted>
  <dcterms:created xsi:type="dcterms:W3CDTF">2010-11-09T08:51:45Z</dcterms:created>
  <dcterms:modified xsi:type="dcterms:W3CDTF">2017-05-22T14:00:29Z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0x0101008A17F73F45E39541B2BD4AF08E2356BD</vt:lpwstr>
  </property>
</Properties>
</file>